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svg" ContentType="image/svg+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autoCompressPictures="0">
  <p:sldMasterIdLst>
    <p:sldMasterId id="2147483648" r:id="rId1"/>
  </p:sldMasterIdLst>
  <p:notesMasterIdLst>
    <p:notesMasterId r:id="rId23"/>
  </p:notesMasterIdLst>
  <p:handoutMasterIdLst>
    <p:handoutMasterId r:id="rId24"/>
  </p:handoutMasterIdLst>
  <p:sldIdLst>
    <p:sldId id="12537" r:id="rId2"/>
    <p:sldId id="12611" r:id="rId3"/>
    <p:sldId id="12687" r:id="rId4"/>
    <p:sldId id="12688" r:id="rId5"/>
    <p:sldId id="12561" r:id="rId6"/>
    <p:sldId id="12671" r:id="rId7"/>
    <p:sldId id="12672" r:id="rId8"/>
    <p:sldId id="12681" r:id="rId9"/>
    <p:sldId id="12682" r:id="rId10"/>
    <p:sldId id="12678" r:id="rId11"/>
    <p:sldId id="12689" r:id="rId12"/>
    <p:sldId id="12690" r:id="rId13"/>
    <p:sldId id="12691" r:id="rId14"/>
    <p:sldId id="12692" r:id="rId15"/>
    <p:sldId id="12693" r:id="rId16"/>
    <p:sldId id="12630" r:id="rId17"/>
    <p:sldId id="12659" r:id="rId18"/>
    <p:sldId id="12660" r:id="rId19"/>
    <p:sldId id="12661" r:id="rId20"/>
    <p:sldId id="12633" r:id="rId21"/>
    <p:sldId id="12539" r:id="rId22"/>
  </p:sldIdLst>
  <p:sldSz cx="12192000" cy="6858000"/>
  <p:notesSz cx="6858000" cy="9144000"/>
  <p:defaultText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guide id="3" pos="1906" userDrawn="1">
          <p15:clr>
            <a:srgbClr val="A4A3A4"/>
          </p15:clr>
        </p15:guide>
        <p15:guide id="4" orient="horz" pos="3566" userDrawn="1">
          <p15:clr>
            <a:srgbClr val="A4A3A4"/>
          </p15:clr>
        </p15:guide>
        <p15:guide id="5" orient="horz" pos="3702" userDrawn="1">
          <p15:clr>
            <a:srgbClr val="A4A3A4"/>
          </p15:clr>
        </p15:guide>
        <p15:guide id="6" orient="horz" pos="3793" userDrawn="1">
          <p15:clr>
            <a:srgbClr val="A4A3A4"/>
          </p15:clr>
        </p15:guide>
        <p15:guide id="7" orient="horz" pos="4065" userDrawn="1">
          <p15:clr>
            <a:srgbClr val="A4A3A4"/>
          </p15:clr>
        </p15:guide>
        <p15:guide id="8" pos="390" userDrawn="1">
          <p15:clr>
            <a:srgbClr val="A4A3A4"/>
          </p15:clr>
        </p15:guide>
        <p15:guide id="9" pos="7287" userDrawn="1">
          <p15:clr>
            <a:srgbClr val="A4A3A4"/>
          </p15:clr>
        </p15:guide>
        <p15:guide id="10" orient="horz" pos="572" userDrawn="1">
          <p15:clr>
            <a:srgbClr val="A4A3A4"/>
          </p15:clr>
        </p15:guide>
      </p15:sldGuideLst>
    </p:ext>
    <p:ext uri="{2D200454-40CA-4A62-9FC3-DE9A4176ACB9}">
      <p15:notesGuideLst xmlns:p15="http://schemas.microsoft.com/office/powerpoint/2012/main">
        <p15:guide id="1" orient="horz" pos="2880" userDrawn="1">
          <p15:clr>
            <a:srgbClr val="A4A3A4"/>
          </p15:clr>
        </p15:guide>
        <p15:guide id="2" pos="2160" userDrawn="1">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A1EDB31B-ABC6-5DCB-8428-0BF9A0E4A06B}" name="Tracey Gashi" initials="TG" userId="S::traceygashi@tagclinical.com::0a651ad8-06d6-4481-87eb-3036efc10091" providerId="AD"/>
  <p188:author id="{7679B62A-1C92-1318-9C0A-A485E2FEF9AC}" name="Fact check" initials="HD" userId="Fact check" providerId="None"/>
  <p188:author id="{BA203774-26AF-7DC6-696C-D1D6181E9F23}" name="Howard Donohue" initials="HD" userId="4648ce945642090e" providerId="Windows Live"/>
  <p188:author id="{D213FE9D-EF59-FC93-CB86-33805B90D06E}" name="donohue" initials="HD" userId="donohue" providerId="None"/>
  <p188:author id="{1C7BA2AC-6E07-ECE8-21AF-55381DBDA3AE}" name="hdonohue@hsdwrite.co.uk" initials="h" userId="017da7e51db7cef0" providerId="Windows Live"/>
  <p188:author id="{FFD76ABB-30A8-FE08-8A54-B54208B01D95}" name="Donohue" initials="HD" userId="Donohue" providerId="None"/>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YARON Michal" initials="YM" lastIdx="36" clrIdx="0">
    <p:extLst>
      <p:ext uri="{19B8F6BF-5375-455C-9EA6-DF929625EA0E}">
        <p15:presenceInfo xmlns:p15="http://schemas.microsoft.com/office/powerpoint/2012/main" userId="S-1-5-21-1292428093-1123561945-1801674531-38465" providerId="AD"/>
      </p:ext>
    </p:extLst>
  </p:cmAuthor>
  <p:cmAuthor id="2" name="Patty Cason" initials="PC" lastIdx="23" clrIdx="1">
    <p:extLst>
      <p:ext uri="{19B8F6BF-5375-455C-9EA6-DF929625EA0E}">
        <p15:presenceInfo xmlns:p15="http://schemas.microsoft.com/office/powerpoint/2012/main" userId="24469888d1861777" providerId="Windows Live"/>
      </p:ext>
    </p:extLst>
  </p:cmAuthor>
  <p:cmAuthor id="3" name="Kim Grootscholten" initials="KG" lastIdx="1" clrIdx="2">
    <p:extLst>
      <p:ext uri="{19B8F6BF-5375-455C-9EA6-DF929625EA0E}">
        <p15:presenceInfo xmlns:p15="http://schemas.microsoft.com/office/powerpoint/2012/main" userId="e7084306cf78657d"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FF"/>
    <a:srgbClr val="C6573B"/>
    <a:srgbClr val="505050"/>
    <a:srgbClr val="A64046"/>
    <a:srgbClr val="CCCCCC"/>
    <a:srgbClr val="007351"/>
    <a:srgbClr val="00FA00"/>
    <a:srgbClr val="009051"/>
    <a:srgbClr val="008F00"/>
    <a:srgbClr val="00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Stijl, gemiddeld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3C2FFA5D-87B4-456A-9821-1D502468CF0F}" styleName="Stijl, thema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00A15C55-8517-42AA-B614-E9B94910E393}" styleName="Stijl, gemiddeld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68D230F3-CF80-4859-8CE7-A43EE81993B5}" styleName="Light Style 1 - Accent 6">
    <a:wholeTbl>
      <a:tcTxStyle>
        <a:fontRef idx="minor">
          <a:scrgbClr r="0" g="0" b="0"/>
        </a:fontRef>
        <a:schemeClr val="tx1"/>
      </a:tcTxStyle>
      <a:tcStyle>
        <a:tcBdr>
          <a:left>
            <a:ln>
              <a:noFill/>
            </a:ln>
          </a:left>
          <a:right>
            <a:ln>
              <a:noFill/>
            </a:ln>
          </a:right>
          <a:top>
            <a:ln w="12700" cmpd="sng">
              <a:solidFill>
                <a:schemeClr val="accent6"/>
              </a:solidFill>
            </a:ln>
          </a:top>
          <a:bottom>
            <a:ln w="12700" cmpd="sng">
              <a:solidFill>
                <a:schemeClr val="accent6"/>
              </a:solidFill>
            </a:ln>
          </a:bottom>
          <a:insideH>
            <a:ln>
              <a:noFill/>
            </a:ln>
          </a:insideH>
          <a:insideV>
            <a:ln>
              <a:noFill/>
            </a:ln>
          </a:insideV>
        </a:tcBdr>
        <a:fill>
          <a:noFill/>
        </a:fill>
      </a:tcStyle>
    </a:wholeTbl>
    <a:band1H>
      <a:tcStyle>
        <a:tcBdr/>
        <a:fill>
          <a:solidFill>
            <a:schemeClr val="accent6">
              <a:alpha val="20000"/>
            </a:schemeClr>
          </a:solidFill>
        </a:fill>
      </a:tcStyle>
    </a:band1H>
    <a:band2H>
      <a:tcStyle>
        <a:tcBdr/>
      </a:tcStyle>
    </a:band2H>
    <a:band1V>
      <a:tcStyle>
        <a:tcBdr/>
        <a:fill>
          <a:solidFill>
            <a:schemeClr val="accent6">
              <a:alpha val="20000"/>
            </a:schemeClr>
          </a:solidFill>
        </a:fill>
      </a:tcStyle>
    </a:band1V>
    <a:lastCol>
      <a:tcTxStyle b="on"/>
      <a:tcStyle>
        <a:tcBdr/>
      </a:tcStyle>
    </a:lastCol>
    <a:firstCol>
      <a:tcTxStyle b="on"/>
      <a:tcStyle>
        <a:tcBdr/>
      </a:tcStyle>
    </a:firstCol>
    <a:lastRow>
      <a:tcTxStyle b="on"/>
      <a:tcStyle>
        <a:tcBdr>
          <a:top>
            <a:ln w="12700" cmpd="sng">
              <a:solidFill>
                <a:schemeClr val="accent6"/>
              </a:solidFill>
            </a:ln>
          </a:top>
        </a:tcBdr>
        <a:fill>
          <a:noFill/>
        </a:fill>
      </a:tcStyle>
    </a:lastRow>
    <a:firstRow>
      <a:tcTxStyle b="on"/>
      <a:tcStyle>
        <a:tcBdr>
          <a:bottom>
            <a:ln w="12700" cmpd="sng">
              <a:solidFill>
                <a:schemeClr val="accent6"/>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B301B821-A1FF-4177-AEE7-76D212191A09}" styleName="Medium Style 1 - Acc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a:noFill/>
            </a:ln>
          </a:insideV>
        </a:tcBdr>
        <a:fill>
          <a:solidFill>
            <a:schemeClr val="lt1"/>
          </a:solidFill>
        </a:fill>
      </a:tcStyle>
    </a:wholeTbl>
    <a:band1H>
      <a:tcStyle>
        <a:tcBdr/>
        <a:fill>
          <a:solidFill>
            <a:schemeClr val="accent1">
              <a:tint val="20000"/>
            </a:schemeClr>
          </a:solidFill>
        </a:fill>
      </a:tcStyle>
    </a:band1H>
    <a:band1V>
      <a:tcStyle>
        <a:tcBdr/>
        <a:fill>
          <a:solidFill>
            <a:schemeClr val="accent1">
              <a:tint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solidFill>
            <a:schemeClr val="lt1"/>
          </a:solidFill>
        </a:fill>
      </a:tcStyle>
    </a:lastRow>
    <a:firstRow>
      <a:tcTxStyle b="on">
        <a:fontRef idx="minor">
          <a:scrgbClr r="0" g="0" b="0"/>
        </a:fontRef>
        <a:schemeClr val="lt1"/>
      </a:tcTxStyle>
      <a:tcStyle>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8748" autoAdjust="0"/>
    <p:restoredTop sz="95652" autoAdjust="0"/>
  </p:normalViewPr>
  <p:slideViewPr>
    <p:cSldViewPr snapToObjects="1">
      <p:cViewPr varScale="1">
        <p:scale>
          <a:sx n="109" d="100"/>
          <a:sy n="109" d="100"/>
        </p:scale>
        <p:origin x="120" y="114"/>
      </p:cViewPr>
      <p:guideLst>
        <p:guide orient="horz" pos="2160"/>
        <p:guide pos="3840"/>
        <p:guide pos="1906"/>
        <p:guide orient="horz" pos="3566"/>
        <p:guide orient="horz" pos="3702"/>
        <p:guide orient="horz" pos="3793"/>
        <p:guide orient="horz" pos="4065"/>
        <p:guide pos="390"/>
        <p:guide pos="7287"/>
        <p:guide orient="horz" pos="572"/>
      </p:guideLst>
    </p:cSldViewPr>
  </p:slideViewPr>
  <p:outlineViewPr>
    <p:cViewPr>
      <p:scale>
        <a:sx n="33" d="100"/>
        <a:sy n="33" d="100"/>
      </p:scale>
      <p:origin x="0" y="-20796"/>
    </p:cViewPr>
  </p:outlineViewPr>
  <p:notesTextViewPr>
    <p:cViewPr>
      <p:scale>
        <a:sx n="3" d="2"/>
        <a:sy n="3" d="2"/>
      </p:scale>
      <p:origin x="0" y="0"/>
    </p:cViewPr>
  </p:notesTextViewPr>
  <p:sorterViewPr>
    <p:cViewPr varScale="1">
      <p:scale>
        <a:sx n="1" d="1"/>
        <a:sy n="1" d="1"/>
      </p:scale>
      <p:origin x="0" y="0"/>
    </p:cViewPr>
  </p:sorterViewPr>
  <p:notesViewPr>
    <p:cSldViewPr snapToObjects="1" showGuides="1">
      <p:cViewPr varScale="1">
        <p:scale>
          <a:sx n="120" d="100"/>
          <a:sy n="120" d="100"/>
        </p:scale>
        <p:origin x="3896" y="192"/>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commentAuthors" Target="commentAuthor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handoutMaster" Target="handoutMasters/handout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viewProps" Target="viewProps.xml"/><Relationship Id="rId30" Type="http://schemas.microsoft.com/office/2018/10/relationships/authors" Target="author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Series 1</c:v>
                </c:pt>
              </c:strCache>
            </c:strRef>
          </c:tx>
          <c:spPr>
            <a:solidFill>
              <a:schemeClr val="tx2"/>
            </a:solidFill>
            <a:ln>
              <a:noFill/>
            </a:ln>
            <a:effectLst/>
          </c:spPr>
          <c:invertIfNegative val="0"/>
          <c:cat>
            <c:strRef>
              <c:f>Sheet1!$A$2:$A$6</c:f>
              <c:strCache>
                <c:ptCount val="5"/>
                <c:pt idx="0">
                  <c:v>Any HER2-directed/HER family</c:v>
                </c:pt>
                <c:pt idx="1">
                  <c:v>2L HER2-directed/HER family</c:v>
                </c:pt>
                <c:pt idx="2">
                  <c:v>1L HER2-directed/HER family</c:v>
                </c:pt>
                <c:pt idx="3">
                  <c:v>1L platinum-based</c:v>
                </c:pt>
                <c:pt idx="4">
                  <c:v>1L IO-containing</c:v>
                </c:pt>
              </c:strCache>
            </c:strRef>
          </c:cat>
          <c:val>
            <c:numRef>
              <c:f>Sheet1!$B$2:$B$6</c:f>
              <c:numCache>
                <c:formatCode>General</c:formatCode>
                <c:ptCount val="5"/>
                <c:pt idx="0">
                  <c:v>48</c:v>
                </c:pt>
                <c:pt idx="1">
                  <c:v>42</c:v>
                </c:pt>
                <c:pt idx="2">
                  <c:v>8</c:v>
                </c:pt>
                <c:pt idx="3">
                  <c:v>30</c:v>
                </c:pt>
                <c:pt idx="4">
                  <c:v>41</c:v>
                </c:pt>
              </c:numCache>
            </c:numRef>
          </c:val>
          <c:extLst>
            <c:ext xmlns:c16="http://schemas.microsoft.com/office/drawing/2014/chart" uri="{C3380CC4-5D6E-409C-BE32-E72D297353CC}">
              <c16:uniqueId val="{00000000-32EF-E54B-B25D-E577EF610F53}"/>
            </c:ext>
          </c:extLst>
        </c:ser>
        <c:dLbls>
          <c:showLegendKey val="0"/>
          <c:showVal val="0"/>
          <c:showCatName val="0"/>
          <c:showSerName val="0"/>
          <c:showPercent val="0"/>
          <c:showBubbleSize val="0"/>
        </c:dLbls>
        <c:gapWidth val="84"/>
        <c:axId val="2050083664"/>
        <c:axId val="2050240208"/>
      </c:barChart>
      <c:catAx>
        <c:axId val="2050083664"/>
        <c:scaling>
          <c:orientation val="minMax"/>
        </c:scaling>
        <c:delete val="0"/>
        <c:axPos val="l"/>
        <c:numFmt formatCode="General" sourceLinked="1"/>
        <c:majorTickMark val="none"/>
        <c:minorTickMark val="none"/>
        <c:tickLblPos val="nextTo"/>
        <c:spPr>
          <a:noFill/>
          <a:ln w="12700" cap="flat" cmpd="sng" algn="ctr">
            <a:solidFill>
              <a:schemeClr val="tx1"/>
            </a:solidFill>
            <a:round/>
          </a:ln>
          <a:effectLst/>
        </c:spPr>
        <c:txPr>
          <a:bodyPr rot="-60000000" spcFirstLastPara="1" vertOverflow="ellipsis" vert="horz" wrap="square" anchor="ctr" anchorCtr="1"/>
          <a:lstStyle/>
          <a:p>
            <a:pPr>
              <a:defRPr sz="1197" b="0" i="0" u="none" strike="noStrike" kern="1200" baseline="0">
                <a:solidFill>
                  <a:schemeClr val="tx1"/>
                </a:solidFill>
                <a:latin typeface="Arial" panose="020B0604020202020204" pitchFamily="34" charset="0"/>
                <a:ea typeface="+mn-ea"/>
                <a:cs typeface="Arial" panose="020B0604020202020204" pitchFamily="34" charset="0"/>
              </a:defRPr>
            </a:pPr>
            <a:endParaRPr lang="en-US"/>
          </a:p>
        </c:txPr>
        <c:crossAx val="2050240208"/>
        <c:crosses val="autoZero"/>
        <c:auto val="1"/>
        <c:lblAlgn val="ctr"/>
        <c:lblOffset val="100"/>
        <c:noMultiLvlLbl val="0"/>
      </c:catAx>
      <c:valAx>
        <c:axId val="2050240208"/>
        <c:scaling>
          <c:orientation val="minMax"/>
        </c:scaling>
        <c:delete val="0"/>
        <c:axPos val="b"/>
        <c:numFmt formatCode="General" sourceLinked="1"/>
        <c:majorTickMark val="out"/>
        <c:minorTickMark val="none"/>
        <c:tickLblPos val="nextTo"/>
        <c:spPr>
          <a:noFill/>
          <a:ln w="12700">
            <a:solidFill>
              <a:schemeClr val="tx1"/>
            </a:solid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Arial" panose="020B0604020202020204" pitchFamily="34" charset="0"/>
                <a:ea typeface="+mn-ea"/>
                <a:cs typeface="Arial" panose="020B0604020202020204" pitchFamily="34" charset="0"/>
              </a:defRPr>
            </a:pPr>
            <a:endParaRPr lang="en-US"/>
          </a:p>
        </c:txPr>
        <c:crossAx val="2050083664"/>
        <c:crosses val="autoZero"/>
        <c:crossBetween val="between"/>
      </c:valAx>
      <c:spPr>
        <a:noFill/>
        <a:ln>
          <a:noFill/>
        </a:ln>
        <a:effectLst/>
      </c:spPr>
    </c:plotArea>
    <c:plotVisOnly val="1"/>
    <c:dispBlanksAs val="gap"/>
    <c:showDLblsOverMax val="0"/>
    <c:extLst>
      <c:ext xmlns:c16r3="http://schemas.microsoft.com/office/drawing/2017/03/chart" uri="{56B9EC1D-385E-4148-901F-78D8002777C0}">
        <c16r3:dataDisplayOptions16>
          <c16r3:dispNaAsBlank val="1"/>
        </c16r3:dataDisplayOptions16>
      </c:ext>
    </c:extLst>
  </c:chart>
  <c:spPr>
    <a:noFill/>
    <a:ln>
      <a:noFill/>
    </a:ln>
    <a:effectLst/>
  </c:spPr>
  <c:txPr>
    <a:bodyPr/>
    <a:lstStyle/>
    <a:p>
      <a:pPr>
        <a:defRPr>
          <a:latin typeface="Arial" panose="020B0604020202020204" pitchFamily="34" charset="0"/>
          <a:cs typeface="Arial" panose="020B0604020202020204" pitchFamily="34" charset="0"/>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16">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3104895-A7AF-EB49-BC80-D77792D61F32}" type="datetime1">
              <a:rPr lang="en-US" smtClean="0"/>
              <a:pPr/>
              <a:t>10/30/2026</a:t>
            </a:fld>
            <a:endParaRPr lang="fr-FR" dirty="0"/>
          </a:p>
        </p:txBody>
      </p:sp>
      <p:sp>
        <p:nvSpPr>
          <p:cNvPr id="4" name="Espace réservé du pied de page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5" name="Espace réservé du numéro de diapositive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AD780E35-D53F-A543-ACCF-E1BBCCF01F3F}" type="slidenum">
              <a:rPr lang="fr-FR" smtClean="0"/>
              <a:pPr/>
              <a:t>‹#›</a:t>
            </a:fld>
            <a:endParaRPr lang="fr-FR" dirty="0"/>
          </a:p>
        </p:txBody>
      </p:sp>
    </p:spTree>
    <p:extLst>
      <p:ext uri="{BB962C8B-B14F-4D97-AF65-F5344CB8AC3E}">
        <p14:creationId xmlns:p14="http://schemas.microsoft.com/office/powerpoint/2010/main" val="945117276"/>
      </p:ext>
    </p:extLst>
  </p:cSld>
  <p:clrMap bg1="lt1" tx1="dk1" bg2="lt2" tx2="dk2" accent1="accent1" accent2="accent2" accent3="accent3" accent4="accent4" accent5="accent5" accent6="accent6" hlink="hlink" folHlink="folHlink"/>
  <p:hf hd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dirty="0"/>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DA2D364-CD50-1942-A8D0-558BD1BC24CC}" type="datetime1">
              <a:rPr lang="en-US" smtClean="0"/>
              <a:pPr/>
              <a:t>10/30/2026</a:t>
            </a:fld>
            <a:endParaRPr lang="fr-FR" dirty="0"/>
          </a:p>
        </p:txBody>
      </p:sp>
      <p:sp>
        <p:nvSpPr>
          <p:cNvPr id="4" name="Espace réservé de l'image des diapositives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fr-FR" dirty="0"/>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a:t>Cliquez pour modifier les styles du texte du masque</a:t>
            </a:r>
          </a:p>
          <a:p>
            <a:pPr lvl="1"/>
            <a:r>
              <a:rPr lang="fr-FR"/>
              <a:t>Deuxième niveau</a:t>
            </a:r>
          </a:p>
          <a:p>
            <a:pPr lvl="2"/>
            <a:r>
              <a:rPr lang="fr-FR"/>
              <a:t>Troisième niveau</a:t>
            </a:r>
          </a:p>
          <a:p>
            <a:pPr lvl="3"/>
            <a:r>
              <a:rPr lang="fr-FR"/>
              <a:t>Quatrième niveau</a:t>
            </a:r>
          </a:p>
          <a:p>
            <a:pPr lvl="4"/>
            <a:r>
              <a:rPr lang="fr-FR"/>
              <a:t>Cinquième niveau</a:t>
            </a: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dirty="0"/>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3C53626E-BC0F-674C-9570-A9D62C09EB52}" type="slidenum">
              <a:rPr lang="fr-FR" smtClean="0"/>
              <a:pPr/>
              <a:t>‹#›</a:t>
            </a:fld>
            <a:endParaRPr lang="fr-FR" dirty="0"/>
          </a:p>
        </p:txBody>
      </p:sp>
    </p:spTree>
    <p:extLst>
      <p:ext uri="{BB962C8B-B14F-4D97-AF65-F5344CB8AC3E}">
        <p14:creationId xmlns:p14="http://schemas.microsoft.com/office/powerpoint/2010/main" val="1477171087"/>
      </p:ext>
    </p:extLst>
  </p:cSld>
  <p:clrMap bg1="lt1" tx1="dk1" bg2="lt2" tx2="dk2" accent1="accent1" accent2="accent2" accent3="accent3" accent4="accent4" accent5="accent5" accent6="accent6" hlink="hlink" folHlink="folHlink"/>
  <p:hf hdr="0" dt="0"/>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fr-FR" dirty="0"/>
          </a:p>
        </p:txBody>
      </p:sp>
      <p:sp>
        <p:nvSpPr>
          <p:cNvPr id="5" name="Slide Number Placeholder 4"/>
          <p:cNvSpPr>
            <a:spLocks noGrp="1"/>
          </p:cNvSpPr>
          <p:nvPr>
            <p:ph type="sldNum" sz="quarter" idx="5"/>
          </p:nvPr>
        </p:nvSpPr>
        <p:spPr/>
        <p:txBody>
          <a:bodyPr/>
          <a:lstStyle/>
          <a:p>
            <a:fld id="{3C53626E-BC0F-674C-9570-A9D62C09EB52}" type="slidenum">
              <a:rPr lang="fr-FR" smtClean="0"/>
              <a:pPr/>
              <a:t>3</a:t>
            </a:fld>
            <a:endParaRPr lang="fr-FR" dirty="0"/>
          </a:p>
        </p:txBody>
      </p:sp>
    </p:spTree>
    <p:extLst>
      <p:ext uri="{BB962C8B-B14F-4D97-AF65-F5344CB8AC3E}">
        <p14:creationId xmlns:p14="http://schemas.microsoft.com/office/powerpoint/2010/main" val="394903887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endParaRPr lang="fr-FR" dirty="0"/>
          </a:p>
        </p:txBody>
      </p:sp>
      <p:sp>
        <p:nvSpPr>
          <p:cNvPr id="5" name="Slide Number Placeholder 4"/>
          <p:cNvSpPr>
            <a:spLocks noGrp="1"/>
          </p:cNvSpPr>
          <p:nvPr>
            <p:ph type="sldNum" sz="quarter" idx="5"/>
          </p:nvPr>
        </p:nvSpPr>
        <p:spPr/>
        <p:txBody>
          <a:bodyPr/>
          <a:lstStyle/>
          <a:p>
            <a:fld id="{3C53626E-BC0F-674C-9570-A9D62C09EB52}" type="slidenum">
              <a:rPr lang="fr-FR" smtClean="0"/>
              <a:pPr/>
              <a:t>9</a:t>
            </a:fld>
            <a:endParaRPr lang="fr-FR" dirty="0"/>
          </a:p>
        </p:txBody>
      </p:sp>
    </p:spTree>
    <p:extLst>
      <p:ext uri="{BB962C8B-B14F-4D97-AF65-F5344CB8AC3E}">
        <p14:creationId xmlns:p14="http://schemas.microsoft.com/office/powerpoint/2010/main" val="98608483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txBody>
          <a:bodyPr/>
          <a:lstStyle/>
          <a:p>
            <a:endParaRPr lang="en-GB" dirty="0"/>
          </a:p>
        </p:txBody>
      </p:sp>
      <p:sp>
        <p:nvSpPr>
          <p:cNvPr id="3" name="Notes Placeholder 2"/>
          <p:cNvSpPr>
            <a:spLocks noGrp="1"/>
          </p:cNvSpPr>
          <p:nvPr>
            <p:ph type="body" idx="1"/>
          </p:nvPr>
        </p:nvSpPr>
        <p:spPr/>
        <p:txBody>
          <a:bodyPr/>
          <a:lstStyle/>
          <a:p>
            <a:endParaRPr lang="en-GB" dirty="0"/>
          </a:p>
        </p:txBody>
      </p:sp>
      <p:sp>
        <p:nvSpPr>
          <p:cNvPr id="4" name="Footer Placeholder 3"/>
          <p:cNvSpPr>
            <a:spLocks noGrp="1"/>
          </p:cNvSpPr>
          <p:nvPr>
            <p:ph type="ftr" sz="quarter" idx="4"/>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
        <p:nvSpPr>
          <p:cNvPr id="5" name="Slide Number Placeholder 4"/>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3C53626E-BC0F-674C-9570-A9D62C09EB52}" type="slidenum">
              <a:rPr kumimoji="0" lang="fr-FR"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fr-FR" sz="1200" b="0" i="0" u="none" strike="noStrike" kern="1200" cap="none" spc="0" normalizeH="0" baseline="0" noProof="0" dirty="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247236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5D8EC9-0CB1-F58F-40B3-5544D4A80FB8}"/>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7B7E7F83-6CC9-651C-7D68-934F4F37C134}"/>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F94215F3-CEAE-5F5B-9EFE-13D338AE9D97}"/>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556EC188-C7F6-BC4C-8AC7-C62BBD75061E}"/>
              </a:ext>
            </a:extLst>
          </p:cNvPr>
          <p:cNvSpPr>
            <a:spLocks noGrp="1"/>
          </p:cNvSpPr>
          <p:nvPr>
            <p:ph type="ftr" sz="quarter" idx="4"/>
          </p:nvPr>
        </p:nvSpPr>
        <p:spPr/>
        <p:txBody>
          <a:bodyPr/>
          <a:lstStyle/>
          <a:p>
            <a:endParaRPr lang="fr-FR" dirty="0"/>
          </a:p>
        </p:txBody>
      </p:sp>
      <p:sp>
        <p:nvSpPr>
          <p:cNvPr id="5" name="Slide Number Placeholder 4">
            <a:extLst>
              <a:ext uri="{FF2B5EF4-FFF2-40B4-BE49-F238E27FC236}">
                <a16:creationId xmlns:a16="http://schemas.microsoft.com/office/drawing/2014/main" id="{FE31F5B2-4EB8-12B6-262B-0D0D9255C17E}"/>
              </a:ext>
            </a:extLst>
          </p:cNvPr>
          <p:cNvSpPr>
            <a:spLocks noGrp="1"/>
          </p:cNvSpPr>
          <p:nvPr>
            <p:ph type="sldNum" sz="quarter" idx="5"/>
          </p:nvPr>
        </p:nvSpPr>
        <p:spPr/>
        <p:txBody>
          <a:bodyPr/>
          <a:lstStyle/>
          <a:p>
            <a:fld id="{3C53626E-BC0F-674C-9570-A9D62C09EB52}" type="slidenum">
              <a:rPr lang="fr-FR" smtClean="0"/>
              <a:pPr/>
              <a:t>18</a:t>
            </a:fld>
            <a:endParaRPr lang="fr-FR" dirty="0"/>
          </a:p>
        </p:txBody>
      </p:sp>
    </p:spTree>
    <p:extLst>
      <p:ext uri="{BB962C8B-B14F-4D97-AF65-F5344CB8AC3E}">
        <p14:creationId xmlns:p14="http://schemas.microsoft.com/office/powerpoint/2010/main" val="482054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B79F950-7E82-62AB-DED4-D59BB8B87C0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4C0CD5F-F409-FE81-E6C8-5BC8092D6BB0}"/>
              </a:ext>
            </a:extLst>
          </p:cNvPr>
          <p:cNvSpPr>
            <a:spLocks noGrp="1" noRot="1" noChangeAspect="1"/>
          </p:cNvSpPr>
          <p:nvPr>
            <p:ph type="sldImg"/>
          </p:nvPr>
        </p:nvSpPr>
        <p:spPr/>
        <p:txBody>
          <a:bodyPr/>
          <a:lstStyle/>
          <a:p>
            <a:endParaRPr lang="en-GB" dirty="0"/>
          </a:p>
        </p:txBody>
      </p:sp>
      <p:sp>
        <p:nvSpPr>
          <p:cNvPr id="3" name="Notes Placeholder 2">
            <a:extLst>
              <a:ext uri="{FF2B5EF4-FFF2-40B4-BE49-F238E27FC236}">
                <a16:creationId xmlns:a16="http://schemas.microsoft.com/office/drawing/2014/main" id="{B8640306-73AD-0581-0D57-1F130E7EFD3F}"/>
              </a:ext>
            </a:extLst>
          </p:cNvPr>
          <p:cNvSpPr>
            <a:spLocks noGrp="1"/>
          </p:cNvSpPr>
          <p:nvPr>
            <p:ph type="body" idx="1"/>
          </p:nvPr>
        </p:nvSpPr>
        <p:spPr/>
        <p:txBody>
          <a:bodyPr/>
          <a:lstStyle/>
          <a:p>
            <a:endParaRPr lang="en-GB" dirty="0"/>
          </a:p>
        </p:txBody>
      </p:sp>
      <p:sp>
        <p:nvSpPr>
          <p:cNvPr id="4" name="Footer Placeholder 3">
            <a:extLst>
              <a:ext uri="{FF2B5EF4-FFF2-40B4-BE49-F238E27FC236}">
                <a16:creationId xmlns:a16="http://schemas.microsoft.com/office/drawing/2014/main" id="{C9CD1ABB-F316-E956-8076-44AA59A668A3}"/>
              </a:ext>
            </a:extLst>
          </p:cNvPr>
          <p:cNvSpPr>
            <a:spLocks noGrp="1"/>
          </p:cNvSpPr>
          <p:nvPr>
            <p:ph type="ftr" sz="quarter" idx="4"/>
          </p:nvPr>
        </p:nvSpPr>
        <p:spPr/>
        <p:txBody>
          <a:bodyPr/>
          <a:lstStyle/>
          <a:p>
            <a:endParaRPr lang="fr-FR" dirty="0"/>
          </a:p>
        </p:txBody>
      </p:sp>
      <p:sp>
        <p:nvSpPr>
          <p:cNvPr id="5" name="Slide Number Placeholder 4">
            <a:extLst>
              <a:ext uri="{FF2B5EF4-FFF2-40B4-BE49-F238E27FC236}">
                <a16:creationId xmlns:a16="http://schemas.microsoft.com/office/drawing/2014/main" id="{D5ABDE0A-A323-2477-8459-30F5865AA2A7}"/>
              </a:ext>
            </a:extLst>
          </p:cNvPr>
          <p:cNvSpPr>
            <a:spLocks noGrp="1"/>
          </p:cNvSpPr>
          <p:nvPr>
            <p:ph type="sldNum" sz="quarter" idx="5"/>
          </p:nvPr>
        </p:nvSpPr>
        <p:spPr/>
        <p:txBody>
          <a:bodyPr/>
          <a:lstStyle/>
          <a:p>
            <a:fld id="{3C53626E-BC0F-674C-9570-A9D62C09EB52}" type="slidenum">
              <a:rPr lang="fr-FR" smtClean="0"/>
              <a:pPr/>
              <a:t>19</a:t>
            </a:fld>
            <a:endParaRPr lang="fr-FR" dirty="0"/>
          </a:p>
        </p:txBody>
      </p:sp>
    </p:spTree>
    <p:extLst>
      <p:ext uri="{BB962C8B-B14F-4D97-AF65-F5344CB8AC3E}">
        <p14:creationId xmlns:p14="http://schemas.microsoft.com/office/powerpoint/2010/main" val="27453863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5" name="Slide Image Placeholder 1">
            <a:extLst>
              <a:ext uri="{FF2B5EF4-FFF2-40B4-BE49-F238E27FC236}">
                <a16:creationId xmlns:a16="http://schemas.microsoft.com/office/drawing/2014/main" id="{63CDFBB4-5FEF-3B47-9ED7-4017F3E180FE}"/>
              </a:ext>
            </a:extLst>
          </p:cNvPr>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txBody>
          <a:bodyPr/>
          <a:lstStyle/>
          <a:p>
            <a:endParaRPr lang="en-GB" dirty="0"/>
          </a:p>
        </p:txBody>
      </p:sp>
      <p:sp>
        <p:nvSpPr>
          <p:cNvPr id="67586" name="Notes Placeholder 2">
            <a:extLst>
              <a:ext uri="{FF2B5EF4-FFF2-40B4-BE49-F238E27FC236}">
                <a16:creationId xmlns:a16="http://schemas.microsoft.com/office/drawing/2014/main" id="{D317C09D-DCEC-144D-8A18-2039C1DB81F8}"/>
              </a:ext>
            </a:extLst>
          </p:cNvPr>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GB" altLang="en-US" dirty="0"/>
          </a:p>
        </p:txBody>
      </p:sp>
      <p:sp>
        <p:nvSpPr>
          <p:cNvPr id="67587" name="Footer Placeholder 3">
            <a:extLst>
              <a:ext uri="{FF2B5EF4-FFF2-40B4-BE49-F238E27FC236}">
                <a16:creationId xmlns:a16="http://schemas.microsoft.com/office/drawing/2014/main" id="{110BC07E-7F54-0145-8965-1F344066FA59}"/>
              </a:ext>
            </a:extLst>
          </p:cNvPr>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endParaRPr lang="en-GB" altLang="en-US" sz="1200" dirty="0"/>
          </a:p>
        </p:txBody>
      </p:sp>
      <p:sp>
        <p:nvSpPr>
          <p:cNvPr id="67588" name="Slide Number Placeholder 4">
            <a:extLst>
              <a:ext uri="{FF2B5EF4-FFF2-40B4-BE49-F238E27FC236}">
                <a16:creationId xmlns:a16="http://schemas.microsoft.com/office/drawing/2014/main" id="{CC97B9F2-7B6A-B442-8581-6E3644EA9DB2}"/>
              </a:ext>
            </a:extLst>
          </p:cNvPr>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2400">
                <a:solidFill>
                  <a:schemeClr val="tx1"/>
                </a:solidFill>
                <a:latin typeface="Calibri" panose="020F0502020204030204" pitchFamily="34" charset="0"/>
                <a:ea typeface="MS PGothic" panose="020B0600070205080204" pitchFamily="34" charset="-128"/>
              </a:defRPr>
            </a:lvl1pPr>
            <a:lvl2pPr marL="742950" indent="-285750">
              <a:defRPr sz="2400">
                <a:solidFill>
                  <a:schemeClr val="tx1"/>
                </a:solidFill>
                <a:latin typeface="Calibri" panose="020F0502020204030204" pitchFamily="34" charset="0"/>
                <a:ea typeface="MS PGothic" panose="020B0600070205080204" pitchFamily="34" charset="-128"/>
              </a:defRPr>
            </a:lvl2pPr>
            <a:lvl3pPr marL="1143000" indent="-228600">
              <a:defRPr sz="2400">
                <a:solidFill>
                  <a:schemeClr val="tx1"/>
                </a:solidFill>
                <a:latin typeface="Calibri" panose="020F0502020204030204" pitchFamily="34" charset="0"/>
                <a:ea typeface="MS PGothic" panose="020B0600070205080204" pitchFamily="34" charset="-128"/>
              </a:defRPr>
            </a:lvl3pPr>
            <a:lvl4pPr marL="1600200" indent="-228600">
              <a:defRPr sz="2400">
                <a:solidFill>
                  <a:schemeClr val="tx1"/>
                </a:solidFill>
                <a:latin typeface="Calibri" panose="020F0502020204030204" pitchFamily="34" charset="0"/>
                <a:ea typeface="MS PGothic" panose="020B0600070205080204" pitchFamily="34" charset="-128"/>
              </a:defRPr>
            </a:lvl4pPr>
            <a:lvl5pPr marL="2057400" indent="-228600">
              <a:defRPr sz="2400">
                <a:solidFill>
                  <a:schemeClr val="tx1"/>
                </a:solidFill>
                <a:latin typeface="Calibri" panose="020F0502020204030204" pitchFamily="34" charset="0"/>
                <a:ea typeface="MS PGothic"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Calibri" panose="020F0502020204030204" pitchFamily="34" charset="0"/>
                <a:ea typeface="MS PGothic" panose="020B0600070205080204" pitchFamily="34" charset="-128"/>
              </a:defRPr>
            </a:lvl9pPr>
          </a:lstStyle>
          <a:p>
            <a:fld id="{E597EBF8-C25E-5747-B608-611B37692F4F}" type="slidenum">
              <a:rPr lang="fr-FR" altLang="en-US" sz="1200"/>
              <a:pPr/>
              <a:t>21</a:t>
            </a:fld>
            <a:endParaRPr lang="fr-FR" altLang="en-US" sz="1200" dirty="0"/>
          </a:p>
        </p:txBody>
      </p:sp>
    </p:spTree>
    <p:extLst>
      <p:ext uri="{BB962C8B-B14F-4D97-AF65-F5344CB8AC3E}">
        <p14:creationId xmlns:p14="http://schemas.microsoft.com/office/powerpoint/2010/main" val="2352381737"/>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1.emf"/><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emf"/><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8" Type="http://schemas.openxmlformats.org/officeDocument/2006/relationships/hyperlink" Target="https://youtu.be/-frXH01_UXY" TargetMode="External"/><Relationship Id="rId13" Type="http://schemas.openxmlformats.org/officeDocument/2006/relationships/image" Target="../media/image9.svg"/><Relationship Id="rId18" Type="http://schemas.openxmlformats.org/officeDocument/2006/relationships/hyperlink" Target="https://twitter.com/lung_connect" TargetMode="External"/><Relationship Id="rId3" Type="http://schemas.openxmlformats.org/officeDocument/2006/relationships/image" Target="../media/image4.svg"/><Relationship Id="rId7" Type="http://schemas.openxmlformats.org/officeDocument/2006/relationships/hyperlink" Target="https://www.linkedin.com/company/99553499/admin/feed/posts/" TargetMode="External"/><Relationship Id="rId12" Type="http://schemas.openxmlformats.org/officeDocument/2006/relationships/hyperlink" Target="mailto:info@cor2ed.com" TargetMode="External"/><Relationship Id="rId17" Type="http://schemas.openxmlformats.org/officeDocument/2006/relationships/hyperlink" Target="https://twitter.com/BreastCaConnect" TargetMode="External"/><Relationship Id="rId2" Type="http://schemas.openxmlformats.org/officeDocument/2006/relationships/image" Target="../media/image3.svg"/><Relationship Id="rId16" Type="http://schemas.openxmlformats.org/officeDocument/2006/relationships/image" Target="../media/image12.svg"/><Relationship Id="rId20" Type="http://schemas.openxmlformats.org/officeDocument/2006/relationships/image" Target="../media/image14.png"/><Relationship Id="rId1" Type="http://schemas.openxmlformats.org/officeDocument/2006/relationships/slideMaster" Target="../slideMasters/slideMaster1.xml"/><Relationship Id="rId6" Type="http://schemas.openxmlformats.org/officeDocument/2006/relationships/image" Target="../media/image6.png"/><Relationship Id="rId11" Type="http://schemas.openxmlformats.org/officeDocument/2006/relationships/image" Target="../media/image8.svg"/><Relationship Id="rId5" Type="http://schemas.openxmlformats.org/officeDocument/2006/relationships/image" Target="../media/image2.png"/><Relationship Id="rId15" Type="http://schemas.openxmlformats.org/officeDocument/2006/relationships/image" Target="../media/image11.svg"/><Relationship Id="rId10" Type="http://schemas.openxmlformats.org/officeDocument/2006/relationships/image" Target="../media/image7.svg"/><Relationship Id="rId19" Type="http://schemas.openxmlformats.org/officeDocument/2006/relationships/image" Target="../media/image13.svg"/><Relationship Id="rId4" Type="http://schemas.openxmlformats.org/officeDocument/2006/relationships/image" Target="../media/image5.svg"/><Relationship Id="rId9" Type="http://schemas.openxmlformats.org/officeDocument/2006/relationships/hyperlink" Target="https://cor2ed.com/" TargetMode="External"/><Relationship Id="rId14" Type="http://schemas.openxmlformats.org/officeDocument/2006/relationships/image" Target="../media/image10.svg"/></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1_Disposition personnalisée">
    <p:spTree>
      <p:nvGrpSpPr>
        <p:cNvPr id="1" name=""/>
        <p:cNvGrpSpPr/>
        <p:nvPr/>
      </p:nvGrpSpPr>
      <p:grpSpPr>
        <a:xfrm>
          <a:off x="0" y="0"/>
          <a:ext cx="0" cy="0"/>
          <a:chOff x="0" y="0"/>
          <a:chExt cx="0" cy="0"/>
        </a:xfrm>
      </p:grpSpPr>
      <p:sp>
        <p:nvSpPr>
          <p:cNvPr id="6" name="Rectangle 5"/>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p>
        </p:txBody>
      </p:sp>
      <p:pic>
        <p:nvPicPr>
          <p:cNvPr id="7" name="Picture 6">
            <a:extLst>
              <a:ext uri="{FF2B5EF4-FFF2-40B4-BE49-F238E27FC236}">
                <a16:creationId xmlns:a16="http://schemas.microsoft.com/office/drawing/2014/main" id="{7857E139-C270-754F-B59D-15903DDAF379}"/>
              </a:ext>
            </a:extLst>
          </p:cNvPr>
          <p:cNvPicPr>
            <a:picLocks noChangeAspect="1"/>
          </p:cNvPicPr>
          <p:nvPr userDrawn="1"/>
        </p:nvPicPr>
        <p:blipFill>
          <a:blip r:embed="rId2"/>
          <a:stretch>
            <a:fillRect/>
          </a:stretch>
        </p:blipFill>
        <p:spPr>
          <a:xfrm>
            <a:off x="3574661" y="2758363"/>
            <a:ext cx="5042678" cy="1341275"/>
          </a:xfrm>
          <a:prstGeom prst="rect">
            <a:avLst/>
          </a:prstGeom>
        </p:spPr>
      </p:pic>
      <p:pic>
        <p:nvPicPr>
          <p:cNvPr id="2" name="Image 4">
            <a:extLst>
              <a:ext uri="{FF2B5EF4-FFF2-40B4-BE49-F238E27FC236}">
                <a16:creationId xmlns:a16="http://schemas.microsoft.com/office/drawing/2014/main" id="{EB658552-F393-1051-B182-BC305D308907}"/>
              </a:ext>
            </a:extLst>
          </p:cNvPr>
          <p:cNvPicPr>
            <a:picLocks noChangeAspect="1" noChangeArrowheads="1"/>
          </p:cNvPicPr>
          <p:nvPr userDrawn="1"/>
        </p:nvPicPr>
        <p:blipFill>
          <a:blip r:embed="rId3">
            <a:alphaModFix amt="36000"/>
            <a:extLst>
              <a:ext uri="{28A0092B-C50C-407E-A947-70E740481C1C}">
                <a14:useLocalDpi xmlns:a14="http://schemas.microsoft.com/office/drawing/2010/main"/>
              </a:ext>
            </a:extLst>
          </a:blip>
          <a:srcRect/>
          <a:stretch>
            <a:fillRect/>
          </a:stretch>
        </p:blipFill>
        <p:spPr bwMode="auto">
          <a:xfrm rot="9573297">
            <a:off x="9822295" y="-1012043"/>
            <a:ext cx="4833937" cy="7770813"/>
          </a:xfrm>
          <a:prstGeom prst="rect">
            <a:avLst/>
          </a:prstGeom>
          <a:noFill/>
          <a:ln>
            <a:noFill/>
          </a:ln>
          <a:extLst>
            <a:ext uri="{909E8E84-426E-40dd-AFC4-6F175D3DCCD1}">
              <a14:hiddenFill xmlns="" xmlns:a14="http://schemas.microsoft.com/office/drawing/2010/main">
                <a:solidFill>
                  <a:srgbClr val="FFFFFF">
                    <a:alpha val="36078"/>
                  </a:srgbClr>
                </a:solidFill>
              </a14:hiddenFill>
            </a:ext>
            <a:ext uri="{91240B29-F687-4f45-9708-019B960494DF}">
              <a14:hiddenLine xmlns="" xmlns:a14="http://schemas.microsoft.com/office/drawing/2010/main" w="9525">
                <a:solidFill>
                  <a:srgbClr val="000000"/>
                </a:solidFill>
                <a:miter lim="800000"/>
                <a:headEnd/>
                <a:tailEnd/>
              </a14:hiddenLine>
            </a:ext>
          </a:extLst>
        </p:spPr>
      </p:pic>
    </p:spTree>
  </p:cSld>
  <p:clrMapOvr>
    <a:masterClrMapping/>
  </p:clrMapOvr>
  <p:transition>
    <p:fade/>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p:cSld name="2_Disposition personnalisée">
    <p:bg>
      <p:bgPr>
        <a:solidFill>
          <a:srgbClr val="5D8298"/>
        </a:solid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274638"/>
            <a:ext cx="10972800" cy="5821362"/>
          </a:xfrm>
          <a:prstGeom prst="rect">
            <a:avLst/>
          </a:prstGeom>
        </p:spPr>
        <p:txBody>
          <a:bodyPr anchor="ctr">
            <a:normAutofit/>
          </a:bodyPr>
          <a:lstStyle>
            <a:lvl1pPr algn="ctr">
              <a:defRPr sz="400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Modify the text</a:t>
            </a:r>
          </a:p>
        </p:txBody>
      </p:sp>
      <p:sp>
        <p:nvSpPr>
          <p:cNvPr id="4" name="Espace réservé du numéro de diapositive 6">
            <a:extLst>
              <a:ext uri="{FF2B5EF4-FFF2-40B4-BE49-F238E27FC236}">
                <a16:creationId xmlns:a16="http://schemas.microsoft.com/office/drawing/2014/main" id="{0332680C-634B-BA10-B302-04D84BD9DD26}"/>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p:cSld name="7_Disposition personnalisée">
    <p:bg>
      <p:bgPr>
        <a:solidFill>
          <a:schemeClr val="accent1"/>
        </a:solidFill>
        <a:effectLst/>
      </p:bgPr>
    </p:bg>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09600" y="274638"/>
            <a:ext cx="10972800" cy="5821362"/>
          </a:xfrm>
          <a:prstGeom prst="rect">
            <a:avLst/>
          </a:prstGeom>
        </p:spPr>
        <p:txBody>
          <a:bodyPr anchor="ctr">
            <a:normAutofit/>
          </a:bodyPr>
          <a:lstStyle>
            <a:lvl1pPr algn="ctr">
              <a:defRPr sz="4000">
                <a:solidFill>
                  <a:schemeClr val="bg1"/>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Modify the text</a:t>
            </a:r>
          </a:p>
        </p:txBody>
      </p:sp>
      <p:sp>
        <p:nvSpPr>
          <p:cNvPr id="4" name="Espace réservé du numéro de diapositive 6">
            <a:extLst>
              <a:ext uri="{FF2B5EF4-FFF2-40B4-BE49-F238E27FC236}">
                <a16:creationId xmlns:a16="http://schemas.microsoft.com/office/drawing/2014/main" id="{0332680C-634B-BA10-B302-04D84BD9DD26}"/>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487927895"/>
      </p:ext>
    </p:extLst>
  </p:cSld>
  <p:clrMapOvr>
    <a:masterClrMapping/>
  </p:clrMapOvr>
  <p:transition>
    <p:fade/>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5_Disposition personnalisée">
    <p:spTree>
      <p:nvGrpSpPr>
        <p:cNvPr id="1" name=""/>
        <p:cNvGrpSpPr/>
        <p:nvPr/>
      </p:nvGrpSpPr>
      <p:grpSpPr>
        <a:xfrm>
          <a:off x="0" y="0"/>
          <a:ext cx="0" cy="0"/>
          <a:chOff x="0" y="0"/>
          <a:chExt cx="0" cy="0"/>
        </a:xfrm>
      </p:grpSpPr>
      <p:sp>
        <p:nvSpPr>
          <p:cNvPr id="9" name="Titre 1"/>
          <p:cNvSpPr>
            <a:spLocks noGrp="1"/>
          </p:cNvSpPr>
          <p:nvPr>
            <p:ph type="title" hasCustomPrompt="1"/>
          </p:nvPr>
        </p:nvSpPr>
        <p:spPr>
          <a:xfrm>
            <a:off x="609600" y="274638"/>
            <a:ext cx="10972800" cy="5821362"/>
          </a:xfrm>
          <a:prstGeom prst="rect">
            <a:avLst/>
          </a:prstGeom>
        </p:spPr>
        <p:txBody>
          <a:bodyPr anchor="ctr">
            <a:normAutofit/>
          </a:bodyPr>
          <a:lstStyle>
            <a:lvl1pPr algn="ctr">
              <a:defRPr sz="4000" b="1" i="0" spc="0">
                <a:solidFill>
                  <a:srgbClr val="5D8298"/>
                </a:solidFill>
                <a:latin typeface="Arial" panose="020B0604020202020204" pitchFamily="34" charset="0"/>
                <a:ea typeface="Arial" panose="020B0604020202020204" pitchFamily="34" charset="0"/>
                <a:cs typeface="Arial" panose="020B0604020202020204" pitchFamily="34" charset="0"/>
              </a:defRPr>
            </a:lvl1pPr>
          </a:lstStyle>
          <a:p>
            <a:r>
              <a:rPr lang="fr-FR" dirty="0"/>
              <a:t>Click and </a:t>
            </a:r>
            <a:r>
              <a:rPr lang="fr-FR" dirty="0" err="1"/>
              <a:t>Modify</a:t>
            </a:r>
            <a:r>
              <a:rPr lang="fr-FR" dirty="0"/>
              <a:t> </a:t>
            </a:r>
            <a:br>
              <a:rPr lang="fr-FR" dirty="0"/>
            </a:br>
            <a:r>
              <a:rPr lang="fr-FR" dirty="0"/>
              <a:t>the </a:t>
            </a:r>
            <a:r>
              <a:rPr lang="fr-FR" dirty="0" err="1"/>
              <a:t>text</a:t>
            </a:r>
            <a:endParaRPr lang="fr-FR" dirty="0"/>
          </a:p>
        </p:txBody>
      </p:sp>
      <p:sp>
        <p:nvSpPr>
          <p:cNvPr id="10" name="Rectangle 9"/>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latin typeface="Arial" panose="020B0604020202020204" pitchFamily="34" charset="0"/>
              <a:cs typeface="Arial" panose="020B0604020202020204" pitchFamily="34" charset="0"/>
            </a:endParaRPr>
          </a:p>
        </p:txBody>
      </p:sp>
      <p:sp>
        <p:nvSpPr>
          <p:cNvPr id="3" name="Espace réservé du numéro de diapositive 6">
            <a:extLst>
              <a:ext uri="{FF2B5EF4-FFF2-40B4-BE49-F238E27FC236}">
                <a16:creationId xmlns:a16="http://schemas.microsoft.com/office/drawing/2014/main" id="{8B580B0D-7826-AE6B-F9C8-AF1F152DCCAA}"/>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pic>
        <p:nvPicPr>
          <p:cNvPr id="4" name="Image 4">
            <a:extLst>
              <a:ext uri="{FF2B5EF4-FFF2-40B4-BE49-F238E27FC236}">
                <a16:creationId xmlns:a16="http://schemas.microsoft.com/office/drawing/2014/main" id="{31232B30-5216-4407-551C-D594ECF2A481}"/>
              </a:ext>
            </a:extLst>
          </p:cNvPr>
          <p:cNvPicPr>
            <a:picLocks noChangeAspect="1" noChangeArrowheads="1"/>
          </p:cNvPicPr>
          <p:nvPr userDrawn="1"/>
        </p:nvPicPr>
        <p:blipFill>
          <a:blip r:embed="rId2">
            <a:alphaModFix amt="36000"/>
            <a:extLst>
              <a:ext uri="{28A0092B-C50C-407E-A947-70E740481C1C}">
                <a14:useLocalDpi xmlns:a14="http://schemas.microsoft.com/office/drawing/2010/main"/>
              </a:ext>
            </a:extLst>
          </a:blip>
          <a:srcRect/>
          <a:stretch>
            <a:fillRect/>
          </a:stretch>
        </p:blipFill>
        <p:spPr bwMode="auto">
          <a:xfrm rot="9573297">
            <a:off x="9123133" y="-1381666"/>
            <a:ext cx="8240288" cy="13246705"/>
          </a:xfrm>
          <a:prstGeom prst="rect">
            <a:avLst/>
          </a:prstGeom>
          <a:noFill/>
          <a:ln>
            <a:noFill/>
          </a:ln>
          <a:extLst>
            <a:ext uri="{909E8E84-426E-40dd-AFC4-6F175D3DCCD1}">
              <a14:hiddenFill xmlns:a14="http://schemas.microsoft.com/office/drawing/2010/main" xmlns="">
                <a:solidFill>
                  <a:srgbClr val="FFFFFF">
                    <a:alpha val="36078"/>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137949908"/>
      </p:ext>
    </p:extLst>
  </p:cSld>
  <p:clrMapOvr>
    <a:masterClrMapping/>
  </p:clrMapOvr>
  <p:transition>
    <p:fade/>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6_Disposition personnalisée">
    <p:bg>
      <p:bgPr>
        <a:solidFill>
          <a:srgbClr val="5D8298"/>
        </a:solidFill>
        <a:effectLst/>
      </p:bgPr>
    </p:bg>
    <p:spTree>
      <p:nvGrpSpPr>
        <p:cNvPr id="1" name=""/>
        <p:cNvGrpSpPr/>
        <p:nvPr/>
      </p:nvGrpSpPr>
      <p:grpSpPr>
        <a:xfrm>
          <a:off x="0" y="0"/>
          <a:ext cx="0" cy="0"/>
          <a:chOff x="0" y="0"/>
          <a:chExt cx="0" cy="0"/>
        </a:xfrm>
      </p:grpSpPr>
      <p:sp>
        <p:nvSpPr>
          <p:cNvPr id="3" name="Titre 1"/>
          <p:cNvSpPr>
            <a:spLocks noGrp="1"/>
          </p:cNvSpPr>
          <p:nvPr>
            <p:ph type="title" hasCustomPrompt="1"/>
          </p:nvPr>
        </p:nvSpPr>
        <p:spPr>
          <a:xfrm>
            <a:off x="609600" y="274638"/>
            <a:ext cx="10972800" cy="4162474"/>
          </a:xfrm>
          <a:prstGeom prst="rect">
            <a:avLst/>
          </a:prstGeom>
        </p:spPr>
        <p:txBody>
          <a:bodyPr anchor="ctr">
            <a:normAutofit/>
          </a:bodyPr>
          <a:lstStyle>
            <a:lvl1pPr algn="ctr">
              <a:defRPr sz="40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r>
              <a:rPr lang="en-GB" noProof="0" dirty="0"/>
              <a:t>Click and Modify the text</a:t>
            </a:r>
          </a:p>
        </p:txBody>
      </p:sp>
      <p:sp>
        <p:nvSpPr>
          <p:cNvPr id="4" name="Sous-titre 2"/>
          <p:cNvSpPr>
            <a:spLocks noGrp="1"/>
          </p:cNvSpPr>
          <p:nvPr>
            <p:ph type="subTitle" idx="1"/>
          </p:nvPr>
        </p:nvSpPr>
        <p:spPr>
          <a:xfrm>
            <a:off x="609600" y="4653136"/>
            <a:ext cx="10972800" cy="1655762"/>
          </a:xfrm>
          <a:prstGeom prst="rect">
            <a:avLst/>
          </a:prstGeom>
        </p:spPr>
        <p:txBody>
          <a:bodyPr>
            <a:normAutofit/>
          </a:bodyPr>
          <a:lstStyle>
            <a:lvl1pPr marL="0" indent="0" algn="ctr">
              <a:buNone/>
              <a:defRPr sz="32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endParaRPr lang="en-GB" noProof="0" dirty="0"/>
          </a:p>
        </p:txBody>
      </p:sp>
      <p:sp>
        <p:nvSpPr>
          <p:cNvPr id="5" name="Content Placeholder 5">
            <a:extLst>
              <a:ext uri="{FF2B5EF4-FFF2-40B4-BE49-F238E27FC236}">
                <a16:creationId xmlns:a16="http://schemas.microsoft.com/office/drawing/2014/main" id="{CB0892A3-AA32-4643-922B-907261114EE2}"/>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chemeClr val="bg1"/>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6" name="Espace réservé du numéro de diapositive 6">
            <a:extLst>
              <a:ext uri="{FF2B5EF4-FFF2-40B4-BE49-F238E27FC236}">
                <a16:creationId xmlns:a16="http://schemas.microsoft.com/office/drawing/2014/main" id="{07486A34-92BE-C254-DE20-D575E6A2546C}"/>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chemeClr val="bg1"/>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756915667"/>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4_Disposition personnalisée">
    <p:spTree>
      <p:nvGrpSpPr>
        <p:cNvPr id="1" name=""/>
        <p:cNvGrpSpPr/>
        <p:nvPr/>
      </p:nvGrpSpPr>
      <p:grpSpPr>
        <a:xfrm>
          <a:off x="0" y="0"/>
          <a:ext cx="0" cy="0"/>
          <a:chOff x="0" y="0"/>
          <a:chExt cx="0" cy="0"/>
        </a:xfrm>
      </p:grpSpPr>
      <p:sp>
        <p:nvSpPr>
          <p:cNvPr id="11" name="Rectangle 10"/>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en-GB" sz="1800" noProof="0" dirty="0">
              <a:latin typeface="Arial" panose="020B0604020202020204" pitchFamily="34" charset="0"/>
              <a:cs typeface="Arial" panose="020B0604020202020204" pitchFamily="34" charset="0"/>
            </a:endParaRPr>
          </a:p>
        </p:txBody>
      </p:sp>
      <p:sp>
        <p:nvSpPr>
          <p:cNvPr id="3" name="Title 2">
            <a:extLst>
              <a:ext uri="{FF2B5EF4-FFF2-40B4-BE49-F238E27FC236}">
                <a16:creationId xmlns:a16="http://schemas.microsoft.com/office/drawing/2014/main" id="{C886629B-70FD-5844-A852-AA84E9AB03FD}"/>
              </a:ext>
            </a:extLst>
          </p:cNvPr>
          <p:cNvSpPr>
            <a:spLocks noGrp="1"/>
          </p:cNvSpPr>
          <p:nvPr>
            <p:ph type="title" hasCustomPrompt="1"/>
          </p:nvPr>
        </p:nvSpPr>
        <p:spPr>
          <a:xfrm>
            <a:off x="431371" y="1052832"/>
            <a:ext cx="11247039" cy="647976"/>
          </a:xfrm>
        </p:spPr>
        <p:txBody>
          <a:bodyPr>
            <a:noAutofit/>
          </a:bodyPr>
          <a:lstStyle>
            <a:lvl1pPr algn="ctr">
              <a:defRPr sz="4000" spc="0">
                <a:latin typeface="Arial" panose="020B0604020202020204" pitchFamily="34" charset="0"/>
                <a:cs typeface="Arial" panose="020B0604020202020204" pitchFamily="34" charset="0"/>
              </a:defRPr>
            </a:lvl1pPr>
          </a:lstStyle>
          <a:p>
            <a:r>
              <a:rPr lang="en-GB" dirty="0"/>
              <a:t>Click AND MODIFY THE TEXT</a:t>
            </a:r>
            <a:endParaRPr lang="en-US" dirty="0"/>
          </a:p>
        </p:txBody>
      </p:sp>
      <p:sp>
        <p:nvSpPr>
          <p:cNvPr id="17" name="Text Placeholder 16">
            <a:extLst>
              <a:ext uri="{FF2B5EF4-FFF2-40B4-BE49-F238E27FC236}">
                <a16:creationId xmlns:a16="http://schemas.microsoft.com/office/drawing/2014/main" id="{29E1BEE5-34CE-E34C-BCFB-D7083C34B8C5}"/>
              </a:ext>
            </a:extLst>
          </p:cNvPr>
          <p:cNvSpPr>
            <a:spLocks noGrp="1"/>
          </p:cNvSpPr>
          <p:nvPr>
            <p:ph type="body" sz="quarter" idx="10" hasCustomPrompt="1"/>
          </p:nvPr>
        </p:nvSpPr>
        <p:spPr>
          <a:xfrm>
            <a:off x="1968499" y="2580900"/>
            <a:ext cx="8255959" cy="416053"/>
          </a:xfrm>
        </p:spPr>
        <p:txBody>
          <a:bodyPr>
            <a:normAutofit/>
          </a:bodyPr>
          <a:lstStyle>
            <a:lvl1pPr marL="0" indent="0" algn="ctr">
              <a:buNone/>
              <a:defRPr sz="2400" b="1" cap="all" baseline="0">
                <a:latin typeface="Arial" panose="020B0604020202020204" pitchFamily="34" charset="0"/>
                <a:cs typeface="Arial" panose="020B0604020202020204" pitchFamily="34" charset="0"/>
              </a:defRPr>
            </a:lvl1pPr>
            <a:lvl2pPr marL="457200" indent="0">
              <a:buNone/>
              <a:defRPr/>
            </a:lvl2pPr>
          </a:lstStyle>
          <a:p>
            <a:pPr lvl="0"/>
            <a:r>
              <a:rPr lang="en-GB" dirty="0"/>
              <a:t>CLICK AND MODIFY THE TEXT</a:t>
            </a:r>
          </a:p>
        </p:txBody>
      </p:sp>
      <p:sp>
        <p:nvSpPr>
          <p:cNvPr id="18" name="Text Placeholder 16">
            <a:extLst>
              <a:ext uri="{FF2B5EF4-FFF2-40B4-BE49-F238E27FC236}">
                <a16:creationId xmlns:a16="http://schemas.microsoft.com/office/drawing/2014/main" id="{5E89AE6E-09E9-A04C-9CFE-768FC4130566}"/>
              </a:ext>
            </a:extLst>
          </p:cNvPr>
          <p:cNvSpPr>
            <a:spLocks noGrp="1"/>
          </p:cNvSpPr>
          <p:nvPr>
            <p:ph type="body" sz="quarter" idx="11" hasCustomPrompt="1"/>
          </p:nvPr>
        </p:nvSpPr>
        <p:spPr>
          <a:xfrm>
            <a:off x="1967542" y="3877044"/>
            <a:ext cx="8255959" cy="416053"/>
          </a:xfrm>
        </p:spPr>
        <p:txBody>
          <a:bodyPr>
            <a:normAutofit/>
          </a:bodyPr>
          <a:lstStyle>
            <a:lvl1pPr marL="0" indent="0" algn="ctr">
              <a:buNone/>
              <a:defRPr sz="2400" b="1" cap="all" baseline="0">
                <a:latin typeface="Arial" panose="020B0604020202020204" pitchFamily="34" charset="0"/>
                <a:cs typeface="Arial" panose="020B0604020202020204" pitchFamily="34" charset="0"/>
              </a:defRPr>
            </a:lvl1pPr>
            <a:lvl2pPr marL="457200" indent="0">
              <a:buNone/>
              <a:defRPr/>
            </a:lvl2pPr>
          </a:lstStyle>
          <a:p>
            <a:pPr lvl="0"/>
            <a:r>
              <a:rPr lang="en-GB" dirty="0"/>
              <a:t>CLICK AND MODIFY THE TEXT</a:t>
            </a:r>
          </a:p>
        </p:txBody>
      </p:sp>
      <p:sp>
        <p:nvSpPr>
          <p:cNvPr id="19" name="Text Placeholder 16">
            <a:extLst>
              <a:ext uri="{FF2B5EF4-FFF2-40B4-BE49-F238E27FC236}">
                <a16:creationId xmlns:a16="http://schemas.microsoft.com/office/drawing/2014/main" id="{FEC0F67F-0294-3044-9A92-E4F9BE84511E}"/>
              </a:ext>
            </a:extLst>
          </p:cNvPr>
          <p:cNvSpPr>
            <a:spLocks noGrp="1"/>
          </p:cNvSpPr>
          <p:nvPr>
            <p:ph type="body" sz="quarter" idx="12" hasCustomPrompt="1"/>
          </p:nvPr>
        </p:nvSpPr>
        <p:spPr>
          <a:xfrm>
            <a:off x="1967542" y="5125192"/>
            <a:ext cx="8255959" cy="536057"/>
          </a:xfrm>
        </p:spPr>
        <p:txBody>
          <a:bodyPr>
            <a:noAutofit/>
          </a:bodyPr>
          <a:lstStyle>
            <a:lvl1pPr marL="0" indent="0" algn="ctr">
              <a:buNone/>
              <a:defRPr sz="3200" b="1" cap="all" baseline="0">
                <a:latin typeface="Arial" panose="020B0604020202020204" pitchFamily="34" charset="0"/>
                <a:cs typeface="Arial" panose="020B0604020202020204" pitchFamily="34" charset="0"/>
              </a:defRPr>
            </a:lvl1pPr>
            <a:lvl2pPr marL="457200" indent="0">
              <a:buNone/>
              <a:defRPr/>
            </a:lvl2pPr>
          </a:lstStyle>
          <a:p>
            <a:pPr lvl="0"/>
            <a:r>
              <a:rPr lang="en-GB" dirty="0"/>
              <a:t>CLICK AND MODIFY THE TEXT</a:t>
            </a:r>
          </a:p>
        </p:txBody>
      </p:sp>
      <p:sp>
        <p:nvSpPr>
          <p:cNvPr id="8" name="Content Placeholder 5">
            <a:extLst>
              <a:ext uri="{FF2B5EF4-FFF2-40B4-BE49-F238E27FC236}">
                <a16:creationId xmlns:a16="http://schemas.microsoft.com/office/drawing/2014/main" id="{9DAE90F2-0D99-4E4A-B2F6-79682983F674}"/>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5" name="Espace réservé du numéro de diapositive 6">
            <a:extLst>
              <a:ext uri="{FF2B5EF4-FFF2-40B4-BE49-F238E27FC236}">
                <a16:creationId xmlns:a16="http://schemas.microsoft.com/office/drawing/2014/main" id="{BED7CCCA-813F-FA65-D2E5-EC4B2D724A19}"/>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pic>
        <p:nvPicPr>
          <p:cNvPr id="4" name="Image 4">
            <a:extLst>
              <a:ext uri="{FF2B5EF4-FFF2-40B4-BE49-F238E27FC236}">
                <a16:creationId xmlns:a16="http://schemas.microsoft.com/office/drawing/2014/main" id="{A445B90D-FDAB-D31A-C1BD-601F38431920}"/>
              </a:ext>
            </a:extLst>
          </p:cNvPr>
          <p:cNvPicPr>
            <a:picLocks noChangeAspect="1" noChangeArrowheads="1"/>
          </p:cNvPicPr>
          <p:nvPr userDrawn="1"/>
        </p:nvPicPr>
        <p:blipFill>
          <a:blip r:embed="rId2">
            <a:alphaModFix amt="36000"/>
            <a:extLst>
              <a:ext uri="{28A0092B-C50C-407E-A947-70E740481C1C}">
                <a14:useLocalDpi xmlns:a14="http://schemas.microsoft.com/office/drawing/2010/main"/>
              </a:ext>
            </a:extLst>
          </a:blip>
          <a:srcRect/>
          <a:stretch>
            <a:fillRect/>
          </a:stretch>
        </p:blipFill>
        <p:spPr bwMode="auto">
          <a:xfrm rot="9573297">
            <a:off x="9123133" y="-1381666"/>
            <a:ext cx="8240288" cy="13246705"/>
          </a:xfrm>
          <a:prstGeom prst="rect">
            <a:avLst/>
          </a:prstGeom>
          <a:noFill/>
          <a:ln>
            <a:noFill/>
          </a:ln>
          <a:extLst>
            <a:ext uri="{909E8E84-426E-40dd-AFC4-6F175D3DCCD1}">
              <a14:hiddenFill xmlns:a14="http://schemas.microsoft.com/office/drawing/2010/main" xmlns="">
                <a:solidFill>
                  <a:srgbClr val="FFFFFF">
                    <a:alpha val="36078"/>
                  </a:srgbClr>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1398295499"/>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re et contenu">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6" name="Content Placeholder 5"/>
          <p:cNvSpPr>
            <a:spLocks noGrp="1"/>
          </p:cNvSpPr>
          <p:nvPr>
            <p:ph sz="quarter" idx="14"/>
          </p:nvPr>
        </p:nvSpPr>
        <p:spPr>
          <a:xfrm>
            <a:off x="620184" y="1425600"/>
            <a:ext cx="10962216" cy="45252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5">
            <a:extLst>
              <a:ext uri="{FF2B5EF4-FFF2-40B4-BE49-F238E27FC236}">
                <a16:creationId xmlns:a16="http://schemas.microsoft.com/office/drawing/2014/main" id="{1C800C48-4F96-3047-964F-933FF318046D}"/>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Espace réservé du numéro de diapositive 6">
            <a:extLst>
              <a:ext uri="{FF2B5EF4-FFF2-40B4-BE49-F238E27FC236}">
                <a16:creationId xmlns:a16="http://schemas.microsoft.com/office/drawing/2014/main" id="{EF9EEA5E-31CC-762A-1C01-FB6893317A5B}"/>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No Spiral">
    <p:spTree>
      <p:nvGrpSpPr>
        <p:cNvPr id="1" name=""/>
        <p:cNvGrpSpPr/>
        <p:nvPr/>
      </p:nvGrpSpPr>
      <p:grpSpPr>
        <a:xfrm>
          <a:off x="0" y="0"/>
          <a:ext cx="0" cy="0"/>
          <a:chOff x="0" y="0"/>
          <a:chExt cx="0" cy="0"/>
        </a:xfrm>
      </p:grpSpPr>
      <p:sp>
        <p:nvSpPr>
          <p:cNvPr id="4" name="Title 3"/>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6" name="Content Placeholder 5"/>
          <p:cNvSpPr>
            <a:spLocks noGrp="1"/>
          </p:cNvSpPr>
          <p:nvPr>
            <p:ph sz="quarter" idx="14"/>
          </p:nvPr>
        </p:nvSpPr>
        <p:spPr>
          <a:xfrm>
            <a:off x="620184" y="1425600"/>
            <a:ext cx="10962216" cy="45252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8" name="Content Placeholder 5">
            <a:extLst>
              <a:ext uri="{FF2B5EF4-FFF2-40B4-BE49-F238E27FC236}">
                <a16:creationId xmlns:a16="http://schemas.microsoft.com/office/drawing/2014/main" id="{1C800C48-4F96-3047-964F-933FF318046D}"/>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Rectangle 1">
            <a:extLst>
              <a:ext uri="{FF2B5EF4-FFF2-40B4-BE49-F238E27FC236}">
                <a16:creationId xmlns:a16="http://schemas.microsoft.com/office/drawing/2014/main" id="{A84577D5-D4BE-A7CF-F48E-E05019D40483}"/>
              </a:ext>
            </a:extLst>
          </p:cNvPr>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latin typeface="Arial" panose="020B0604020202020204" pitchFamily="34" charset="0"/>
              <a:cs typeface="Arial" panose="020B0604020202020204" pitchFamily="34" charset="0"/>
            </a:endParaRPr>
          </a:p>
        </p:txBody>
      </p:sp>
      <p:sp>
        <p:nvSpPr>
          <p:cNvPr id="5" name="Espace réservé du numéro de diapositive 6">
            <a:extLst>
              <a:ext uri="{FF2B5EF4-FFF2-40B4-BE49-F238E27FC236}">
                <a16:creationId xmlns:a16="http://schemas.microsoft.com/office/drawing/2014/main" id="{70E8BE87-1725-F546-34C3-10AAFEAE5026}"/>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931192097"/>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Disposition personnalisée">
    <p:spTree>
      <p:nvGrpSpPr>
        <p:cNvPr id="1" name=""/>
        <p:cNvGrpSpPr/>
        <p:nvPr/>
      </p:nvGrpSpPr>
      <p:grpSpPr>
        <a:xfrm>
          <a:off x="0" y="0"/>
          <a:ext cx="0" cy="0"/>
          <a:chOff x="0" y="0"/>
          <a:chExt cx="0" cy="0"/>
        </a:xfrm>
      </p:grpSpPr>
      <p:sp>
        <p:nvSpPr>
          <p:cNvPr id="9" name="Espace réservé du texte 2"/>
          <p:cNvSpPr>
            <a:spLocks noGrp="1"/>
          </p:cNvSpPr>
          <p:nvPr>
            <p:ph type="body" idx="1" hasCustomPrompt="1"/>
          </p:nvPr>
        </p:nvSpPr>
        <p:spPr>
          <a:xfrm>
            <a:off x="609600" y="1214362"/>
            <a:ext cx="10972800" cy="702470"/>
          </a:xfrm>
          <a:prstGeom prst="rect">
            <a:avLst/>
          </a:prstGeom>
        </p:spPr>
        <p:txBody>
          <a:bodyPr wrap="square" lIns="0" tIns="0" rIns="0" bIns="0" anchor="t"/>
          <a:lstStyle>
            <a:lvl1pPr marL="0" indent="0" algn="l">
              <a:buNone/>
              <a:defRPr sz="2000" b="1" i="0" cap="all"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GB" dirty="0"/>
              <a:t>CLICK AND ADD TEXT</a:t>
            </a:r>
          </a:p>
        </p:txBody>
      </p:sp>
      <p:sp>
        <p:nvSpPr>
          <p:cNvPr id="2" name="Title 1"/>
          <p:cNvSpPr>
            <a:spLocks noGrp="1"/>
          </p:cNvSpPr>
          <p:nvPr>
            <p:ph type="title"/>
          </p:nvPr>
        </p:nvSpPr>
        <p:spPr/>
        <p:txBody>
          <a:bodyPr/>
          <a:lstStyle>
            <a:lvl1pPr>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4" name="Content Placeholder 3"/>
          <p:cNvSpPr>
            <a:spLocks noGrp="1"/>
          </p:cNvSpPr>
          <p:nvPr>
            <p:ph sz="quarter" idx="14"/>
          </p:nvPr>
        </p:nvSpPr>
        <p:spPr>
          <a:xfrm>
            <a:off x="619200" y="1987200"/>
            <a:ext cx="10963200" cy="3960000"/>
          </a:xfrm>
        </p:spPr>
        <p:txBody>
          <a:bodyPr/>
          <a:lstStyle>
            <a:lvl1pP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8" name="Content Placeholder 5">
            <a:extLst>
              <a:ext uri="{FF2B5EF4-FFF2-40B4-BE49-F238E27FC236}">
                <a16:creationId xmlns:a16="http://schemas.microsoft.com/office/drawing/2014/main" id="{8E9715FD-800D-EC4B-B5EC-4EF7DCBD08D6}"/>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3" name="Espace réservé du numéro de diapositive 6">
            <a:extLst>
              <a:ext uri="{FF2B5EF4-FFF2-40B4-BE49-F238E27FC236}">
                <a16:creationId xmlns:a16="http://schemas.microsoft.com/office/drawing/2014/main" id="{C73FE26C-BE1B-E46B-C4F9-40A97FE88448}"/>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21451740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Image avec légende">
    <p:spTree>
      <p:nvGrpSpPr>
        <p:cNvPr id="1" name=""/>
        <p:cNvGrpSpPr/>
        <p:nvPr/>
      </p:nvGrpSpPr>
      <p:grpSpPr>
        <a:xfrm>
          <a:off x="0" y="0"/>
          <a:ext cx="0" cy="0"/>
          <a:chOff x="0" y="0"/>
          <a:chExt cx="0" cy="0"/>
        </a:xfrm>
      </p:grpSpPr>
      <p:sp>
        <p:nvSpPr>
          <p:cNvPr id="3" name="Espace réservé pour une image  2"/>
          <p:cNvSpPr>
            <a:spLocks noGrp="1"/>
          </p:cNvSpPr>
          <p:nvPr>
            <p:ph type="pic" idx="1" hasCustomPrompt="1"/>
          </p:nvPr>
        </p:nvSpPr>
        <p:spPr>
          <a:xfrm>
            <a:off x="621216" y="239346"/>
            <a:ext cx="8931169" cy="4465706"/>
          </a:xfrm>
          <a:prstGeom prst="rect">
            <a:avLst/>
          </a:prstGeom>
        </p:spPr>
        <p:txBody>
          <a:bodyPr/>
          <a:lstStyle>
            <a:lvl1pPr marL="0" indent="0">
              <a:buNone/>
              <a:defRPr sz="3200" baseline="0">
                <a:latin typeface="Arial" panose="020B0604020202020204" pitchFamily="34" charset="0"/>
                <a:ea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dirty="0"/>
              <a:t>Drop an image or click on the </a:t>
            </a:r>
            <a:r>
              <a:rPr lang="en-GB" noProof="0" dirty="0"/>
              <a:t>icon</a:t>
            </a:r>
            <a:r>
              <a:rPr lang="en-GB" dirty="0"/>
              <a:t> to add one </a:t>
            </a:r>
          </a:p>
        </p:txBody>
      </p:sp>
      <p:sp>
        <p:nvSpPr>
          <p:cNvPr id="4" name="Espace réservé du texte 3"/>
          <p:cNvSpPr>
            <a:spLocks noGrp="1"/>
          </p:cNvSpPr>
          <p:nvPr>
            <p:ph type="body" sz="half" idx="2" hasCustomPrompt="1"/>
          </p:nvPr>
        </p:nvSpPr>
        <p:spPr>
          <a:xfrm>
            <a:off x="609600" y="5013176"/>
            <a:ext cx="8942784" cy="804862"/>
          </a:xfrm>
          <a:prstGeom prst="rect">
            <a:avLst/>
          </a:prstGeom>
        </p:spPr>
        <p:txBody>
          <a:bodyPr lIns="0" tIns="0" rIns="0" bIns="0">
            <a:normAutofit/>
          </a:bodyPr>
          <a:lstStyle>
            <a:lvl1pPr marL="0" indent="0" algn="l">
              <a:buNone/>
              <a:defRPr sz="2000" b="0" i="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GB" dirty="0"/>
              <a:t>Click and add text</a:t>
            </a:r>
          </a:p>
        </p:txBody>
      </p:sp>
      <p:sp>
        <p:nvSpPr>
          <p:cNvPr id="7" name="Content Placeholder 5">
            <a:extLst>
              <a:ext uri="{FF2B5EF4-FFF2-40B4-BE49-F238E27FC236}">
                <a16:creationId xmlns:a16="http://schemas.microsoft.com/office/drawing/2014/main" id="{48F82FB2-1400-8B4D-AF68-7358C7D763C7}"/>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Espace réservé du numéro de diapositive 6">
            <a:extLst>
              <a:ext uri="{FF2B5EF4-FFF2-40B4-BE49-F238E27FC236}">
                <a16:creationId xmlns:a16="http://schemas.microsoft.com/office/drawing/2014/main" id="{31EFF97D-6CA9-59BF-280D-993F50E7E462}"/>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_Image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21215" y="284704"/>
            <a:ext cx="10961184" cy="552008"/>
          </a:xfrm>
          <a:prstGeom prst="rect">
            <a:avLst/>
          </a:prstGeom>
        </p:spPr>
        <p:txBody>
          <a:bodyPr lIns="0" tIns="0" rIns="0" bIns="0" anchor="t"/>
          <a:lstStyle>
            <a:lvl1pPr algn="l">
              <a:defRPr sz="2000" b="1"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add text</a:t>
            </a:r>
          </a:p>
        </p:txBody>
      </p:sp>
      <p:sp>
        <p:nvSpPr>
          <p:cNvPr id="3" name="Espace réservé pour une image  2"/>
          <p:cNvSpPr>
            <a:spLocks noGrp="1"/>
          </p:cNvSpPr>
          <p:nvPr>
            <p:ph type="pic" idx="1" hasCustomPrompt="1"/>
          </p:nvPr>
        </p:nvSpPr>
        <p:spPr>
          <a:xfrm>
            <a:off x="609600" y="1228609"/>
            <a:ext cx="5181600" cy="4657047"/>
          </a:xfrm>
          <a:prstGeom prst="rect">
            <a:avLst/>
          </a:prstGeom>
        </p:spPr>
        <p:txBody>
          <a:bodyPr/>
          <a:lstStyle>
            <a:lvl1pPr marL="0" indent="0">
              <a:buNone/>
              <a:defRPr sz="3200">
                <a:latin typeface="Arial" panose="020B0604020202020204" pitchFamily="34" charset="0"/>
                <a:cs typeface="Arial" panose="020B0604020202020204" pitchFamily="34" charset="0"/>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GB" noProof="0" dirty="0"/>
              <a:t>Drop an image or click on the icon to add one </a:t>
            </a:r>
          </a:p>
        </p:txBody>
      </p:sp>
      <p:sp>
        <p:nvSpPr>
          <p:cNvPr id="10" name="Espace réservé du texte 4"/>
          <p:cNvSpPr>
            <a:spLocks noGrp="1"/>
          </p:cNvSpPr>
          <p:nvPr>
            <p:ph type="body" sz="half" idx="12" hasCustomPrompt="1"/>
          </p:nvPr>
        </p:nvSpPr>
        <p:spPr>
          <a:xfrm>
            <a:off x="6158414" y="1270567"/>
            <a:ext cx="5423985" cy="4618263"/>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mj-lt"/>
                <a:ea typeface="Calibri" charset="0"/>
                <a:cs typeface="Calibri" charset="0"/>
              </a:defRPr>
            </a:lvl2pPr>
            <a:lvl3pPr marL="1257300" indent="-342900">
              <a:buFont typeface="Arial" charset="0"/>
              <a:buChar char="•"/>
              <a:defRPr sz="2000" baseline="0">
                <a:solidFill>
                  <a:srgbClr val="5D8298"/>
                </a:solidFill>
                <a:latin typeface="+mj-lt"/>
                <a:ea typeface="Calibri" charset="0"/>
                <a:cs typeface="Calibri" charset="0"/>
              </a:defRPr>
            </a:lvl3pPr>
            <a:lvl4pPr marL="1714500" indent="-342900">
              <a:buFont typeface="Arial" charset="0"/>
              <a:buChar char="•"/>
              <a:defRPr sz="2000">
                <a:latin typeface="+mj-lt"/>
                <a:ea typeface="Calibri" charset="0"/>
                <a:cs typeface="Calibri" charset="0"/>
              </a:defRPr>
            </a:lvl4pPr>
            <a:lvl5pPr marL="2171700" indent="-342900">
              <a:buFont typeface="Arial" charset="0"/>
              <a:buChar char="•"/>
              <a:defRPr>
                <a:latin typeface="+mj-lt"/>
                <a:ea typeface="Calibri" charset="0"/>
                <a:cs typeface="Calibri" charset="0"/>
              </a:defRPr>
            </a:lvl5pPr>
          </a:lstStyle>
          <a:p>
            <a:r>
              <a:rPr lang="en-GB" noProof="0" dirty="0"/>
              <a:t>Add text</a:t>
            </a:r>
          </a:p>
        </p:txBody>
      </p:sp>
      <p:sp>
        <p:nvSpPr>
          <p:cNvPr id="8" name="Content Placeholder 5">
            <a:extLst>
              <a:ext uri="{FF2B5EF4-FFF2-40B4-BE49-F238E27FC236}">
                <a16:creationId xmlns:a16="http://schemas.microsoft.com/office/drawing/2014/main" id="{4A6F5460-BA6D-C940-BFC5-F19A378019C6}"/>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4" name="Espace réservé du numéro de diapositive 6">
            <a:extLst>
              <a:ext uri="{FF2B5EF4-FFF2-40B4-BE49-F238E27FC236}">
                <a16:creationId xmlns:a16="http://schemas.microsoft.com/office/drawing/2014/main" id="{CBE8A8C8-C57B-49DB-6F19-F92855E5A2D7}"/>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2_Image avec légende">
    <p:spTree>
      <p:nvGrpSpPr>
        <p:cNvPr id="1" name=""/>
        <p:cNvGrpSpPr/>
        <p:nvPr/>
      </p:nvGrpSpPr>
      <p:grpSpPr>
        <a:xfrm>
          <a:off x="0" y="0"/>
          <a:ext cx="0" cy="0"/>
          <a:chOff x="0" y="0"/>
          <a:chExt cx="0" cy="0"/>
        </a:xfrm>
      </p:grpSpPr>
      <p:sp>
        <p:nvSpPr>
          <p:cNvPr id="9" name="Espace réservé du texte 4"/>
          <p:cNvSpPr>
            <a:spLocks noGrp="1"/>
          </p:cNvSpPr>
          <p:nvPr>
            <p:ph type="body" sz="half" idx="12" hasCustomPrompt="1"/>
          </p:nvPr>
        </p:nvSpPr>
        <p:spPr>
          <a:xfrm>
            <a:off x="6158414" y="1270566"/>
            <a:ext cx="5423985" cy="4618263"/>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mn-lt"/>
                <a:ea typeface="Calibri" charset="0"/>
                <a:cs typeface="Calibri" charset="0"/>
              </a:defRPr>
            </a:lvl2pPr>
            <a:lvl3pPr marL="1257300" indent="-342900">
              <a:buFont typeface="Arial" charset="0"/>
              <a:buChar char="•"/>
              <a:defRPr sz="2000" baseline="0">
                <a:solidFill>
                  <a:srgbClr val="5D8298"/>
                </a:solidFill>
                <a:latin typeface="+mn-lt"/>
                <a:ea typeface="Calibri" charset="0"/>
                <a:cs typeface="Calibri" charset="0"/>
              </a:defRPr>
            </a:lvl3pPr>
            <a:lvl4pPr marL="1714500" indent="-342900">
              <a:buFont typeface="Arial" charset="0"/>
              <a:buChar char="•"/>
              <a:defRPr sz="2000">
                <a:latin typeface="+mn-lt"/>
                <a:ea typeface="Calibri" charset="0"/>
                <a:cs typeface="Calibri" charset="0"/>
              </a:defRPr>
            </a:lvl4pPr>
            <a:lvl5pPr marL="2171700" indent="-342900">
              <a:buFont typeface="Arial" charset="0"/>
              <a:buChar char="•"/>
              <a:defRPr>
                <a:latin typeface="+mn-lt"/>
                <a:ea typeface="Calibri" charset="0"/>
                <a:cs typeface="Calibri" charset="0"/>
              </a:defRPr>
            </a:lvl5pPr>
          </a:lstStyle>
          <a:p>
            <a:r>
              <a:rPr lang="en-GB" noProof="0" dirty="0"/>
              <a:t>Add text</a:t>
            </a:r>
          </a:p>
        </p:txBody>
      </p:sp>
      <p:sp>
        <p:nvSpPr>
          <p:cNvPr id="15" name="Espace réservé du texte 4"/>
          <p:cNvSpPr>
            <a:spLocks noGrp="1"/>
          </p:cNvSpPr>
          <p:nvPr>
            <p:ph type="body" sz="half" idx="13" hasCustomPrompt="1"/>
          </p:nvPr>
        </p:nvSpPr>
        <p:spPr>
          <a:xfrm>
            <a:off x="621213" y="1270565"/>
            <a:ext cx="5186755" cy="4618263"/>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mj-lt"/>
              </a:defRPr>
            </a:lvl2pPr>
            <a:lvl3pPr marL="1257300" indent="-342900">
              <a:buFont typeface="Arial" charset="0"/>
              <a:buChar char="•"/>
              <a:defRPr sz="2000" baseline="0">
                <a:solidFill>
                  <a:srgbClr val="5D8298"/>
                </a:solidFill>
                <a:latin typeface="+mj-lt"/>
              </a:defRPr>
            </a:lvl3pPr>
            <a:lvl4pPr marL="1714500" indent="-342900">
              <a:buFont typeface="Arial" charset="0"/>
              <a:buChar char="•"/>
              <a:defRPr sz="2000">
                <a:latin typeface="+mj-lt"/>
              </a:defRPr>
            </a:lvl4pPr>
            <a:lvl5pPr marL="2171700" indent="-342900">
              <a:buFont typeface="Arial" charset="0"/>
              <a:buChar char="•"/>
              <a:defRPr>
                <a:latin typeface="+mj-lt"/>
              </a:defRPr>
            </a:lvl5pPr>
          </a:lstStyle>
          <a:p>
            <a:r>
              <a:rPr lang="en-GB" noProof="0" dirty="0"/>
              <a:t>Add text</a:t>
            </a:r>
          </a:p>
        </p:txBody>
      </p:sp>
      <p:sp>
        <p:nvSpPr>
          <p:cNvPr id="20" name="Titre 1"/>
          <p:cNvSpPr>
            <a:spLocks noGrp="1"/>
          </p:cNvSpPr>
          <p:nvPr>
            <p:ph type="title" hasCustomPrompt="1"/>
          </p:nvPr>
        </p:nvSpPr>
        <p:spPr>
          <a:xfrm>
            <a:off x="621215" y="284704"/>
            <a:ext cx="10961184" cy="552008"/>
          </a:xfrm>
          <a:prstGeom prst="rect">
            <a:avLst/>
          </a:prstGeom>
        </p:spPr>
        <p:txBody>
          <a:bodyPr lIns="0" tIns="0" rIns="0" bIns="0" anchor="t"/>
          <a:lstStyle>
            <a:lvl1pPr algn="l">
              <a:defRPr sz="2000" b="1"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add text</a:t>
            </a:r>
          </a:p>
        </p:txBody>
      </p:sp>
      <p:sp>
        <p:nvSpPr>
          <p:cNvPr id="8" name="Content Placeholder 5">
            <a:extLst>
              <a:ext uri="{FF2B5EF4-FFF2-40B4-BE49-F238E27FC236}">
                <a16:creationId xmlns:a16="http://schemas.microsoft.com/office/drawing/2014/main" id="{24C57E3B-0ABB-774B-B376-C8D0F23077FF}"/>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2" name="Espace réservé du numéro de diapositive 6">
            <a:extLst>
              <a:ext uri="{FF2B5EF4-FFF2-40B4-BE49-F238E27FC236}">
                <a16:creationId xmlns:a16="http://schemas.microsoft.com/office/drawing/2014/main" id="{0CB18C4D-E95B-A620-569A-5FB59632D649}"/>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156541312"/>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3_Image avec légende">
    <p:spTree>
      <p:nvGrpSpPr>
        <p:cNvPr id="1" name=""/>
        <p:cNvGrpSpPr/>
        <p:nvPr/>
      </p:nvGrpSpPr>
      <p:grpSpPr>
        <a:xfrm>
          <a:off x="0" y="0"/>
          <a:ext cx="0" cy="0"/>
          <a:chOff x="0" y="0"/>
          <a:chExt cx="0" cy="0"/>
        </a:xfrm>
      </p:grpSpPr>
      <p:sp>
        <p:nvSpPr>
          <p:cNvPr id="2" name="Titre 1"/>
          <p:cNvSpPr>
            <a:spLocks noGrp="1"/>
          </p:cNvSpPr>
          <p:nvPr>
            <p:ph type="title" hasCustomPrompt="1"/>
          </p:nvPr>
        </p:nvSpPr>
        <p:spPr>
          <a:xfrm>
            <a:off x="621214" y="1403491"/>
            <a:ext cx="5186755" cy="715202"/>
          </a:xfrm>
          <a:prstGeom prst="rect">
            <a:avLst/>
          </a:prstGeom>
        </p:spPr>
        <p:txBody>
          <a:bodyPr lIns="0" tIns="0" rIns="0" bIns="0" anchor="t"/>
          <a:lstStyle>
            <a:lvl1pPr algn="l">
              <a:defRPr sz="2000" b="1"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r>
              <a:rPr lang="en-GB" noProof="0" dirty="0"/>
              <a:t>Click and add text</a:t>
            </a:r>
          </a:p>
        </p:txBody>
      </p:sp>
      <p:sp>
        <p:nvSpPr>
          <p:cNvPr id="9" name="Espace réservé du texte 4"/>
          <p:cNvSpPr>
            <a:spLocks noGrp="1"/>
          </p:cNvSpPr>
          <p:nvPr>
            <p:ph type="body" sz="half" idx="12" hasCustomPrompt="1"/>
          </p:nvPr>
        </p:nvSpPr>
        <p:spPr>
          <a:xfrm>
            <a:off x="6158414" y="2348880"/>
            <a:ext cx="5423985" cy="3539949"/>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latin typeface="Calibri" charset="0"/>
                <a:ea typeface="Calibri" charset="0"/>
                <a:cs typeface="Calibri" charset="0"/>
              </a:defRPr>
            </a:lvl2pPr>
            <a:lvl3pPr marL="1257300" indent="-342900">
              <a:buFont typeface="Arial" charset="0"/>
              <a:buChar char="•"/>
              <a:defRPr sz="2000" baseline="0">
                <a:solidFill>
                  <a:srgbClr val="5D8298"/>
                </a:solidFill>
                <a:latin typeface="Calibri" charset="0"/>
                <a:ea typeface="Calibri" charset="0"/>
                <a:cs typeface="Calibri" charset="0"/>
              </a:defRPr>
            </a:lvl3pPr>
            <a:lvl4pPr marL="1714500" indent="-342900">
              <a:buFont typeface="Arial" charset="0"/>
              <a:buChar char="•"/>
              <a:defRPr sz="2000">
                <a:latin typeface="Calibri" charset="0"/>
                <a:ea typeface="Calibri" charset="0"/>
                <a:cs typeface="Calibri" charset="0"/>
              </a:defRPr>
            </a:lvl4pPr>
            <a:lvl5pPr marL="2171700" indent="-342900">
              <a:buFont typeface="Arial" charset="0"/>
              <a:buChar char="•"/>
              <a:defRPr>
                <a:latin typeface="Calibri" charset="0"/>
                <a:ea typeface="Calibri" charset="0"/>
                <a:cs typeface="Calibri" charset="0"/>
              </a:defRPr>
            </a:lvl5pPr>
          </a:lstStyle>
          <a:p>
            <a:r>
              <a:rPr lang="en-GB" noProof="0" dirty="0"/>
              <a:t>Add text</a:t>
            </a:r>
          </a:p>
          <a:p>
            <a:endParaRPr lang="en-GB" noProof="0" dirty="0"/>
          </a:p>
        </p:txBody>
      </p:sp>
      <p:sp>
        <p:nvSpPr>
          <p:cNvPr id="15" name="Espace réservé du texte 4"/>
          <p:cNvSpPr>
            <a:spLocks noGrp="1"/>
          </p:cNvSpPr>
          <p:nvPr>
            <p:ph type="body" sz="half" idx="13" hasCustomPrompt="1"/>
          </p:nvPr>
        </p:nvSpPr>
        <p:spPr>
          <a:xfrm>
            <a:off x="621213" y="2348880"/>
            <a:ext cx="5186755" cy="3539949"/>
          </a:xfrm>
          <a:prstGeom prst="rect">
            <a:avLst/>
          </a:prstGeom>
        </p:spPr>
        <p:txBody>
          <a:bodyPr lIns="0" tIns="0" rIns="0" bIns="0"/>
          <a:lstStyle>
            <a:lvl1pPr marL="342900" indent="-342900">
              <a:buFont typeface="Arial" charset="0"/>
              <a:buChar char="•"/>
              <a:defRPr sz="2000" baseline="0">
                <a:solidFill>
                  <a:srgbClr val="5D8298"/>
                </a:solidFill>
                <a:latin typeface="Arial" panose="020B0604020202020204" pitchFamily="34" charset="0"/>
                <a:cs typeface="Arial" panose="020B0604020202020204" pitchFamily="34" charset="0"/>
              </a:defRPr>
            </a:lvl1pPr>
            <a:lvl2pPr marL="800100" indent="-342900">
              <a:buFont typeface="Arial" charset="0"/>
              <a:buChar char="•"/>
              <a:defRPr sz="2000">
                <a:solidFill>
                  <a:srgbClr val="5D8298"/>
                </a:solidFill>
              </a:defRPr>
            </a:lvl2pPr>
            <a:lvl3pPr marL="1257300" indent="-342900">
              <a:buFont typeface="Arial" charset="0"/>
              <a:buChar char="•"/>
              <a:defRPr sz="2000" baseline="0">
                <a:solidFill>
                  <a:srgbClr val="5D8298"/>
                </a:solidFill>
              </a:defRPr>
            </a:lvl3pPr>
            <a:lvl4pPr marL="1714500" indent="-342900">
              <a:buFont typeface="Arial" charset="0"/>
              <a:buChar char="•"/>
              <a:defRPr sz="2000"/>
            </a:lvl4pPr>
            <a:lvl5pPr marL="2171700" indent="-342900">
              <a:buFont typeface="Arial" charset="0"/>
              <a:buChar char="•"/>
              <a:defRPr/>
            </a:lvl5pPr>
          </a:lstStyle>
          <a:p>
            <a:r>
              <a:rPr lang="en-GB" noProof="0" dirty="0"/>
              <a:t>Add text</a:t>
            </a:r>
          </a:p>
        </p:txBody>
      </p:sp>
      <p:sp>
        <p:nvSpPr>
          <p:cNvPr id="12" name="Espace réservé du texte 16"/>
          <p:cNvSpPr>
            <a:spLocks noGrp="1"/>
          </p:cNvSpPr>
          <p:nvPr>
            <p:ph type="body" sz="quarter" idx="11" hasCustomPrompt="1"/>
          </p:nvPr>
        </p:nvSpPr>
        <p:spPr>
          <a:xfrm>
            <a:off x="621215" y="260350"/>
            <a:ext cx="10961184" cy="865188"/>
          </a:xfrm>
          <a:prstGeom prst="rect">
            <a:avLst/>
          </a:prstGeom>
        </p:spPr>
        <p:txBody>
          <a:bodyPr lIns="0" tIns="0" rIns="0" bIns="0"/>
          <a:lstStyle>
            <a:lvl1pPr marL="0" indent="0">
              <a:buNone/>
              <a:defRPr sz="3200" b="1" cap="all" spc="100" baseline="0">
                <a:solidFill>
                  <a:srgbClr val="5D8298"/>
                </a:solidFill>
                <a:latin typeface="Arial" panose="020B0604020202020204" pitchFamily="34" charset="0"/>
                <a:ea typeface="Arial" panose="020B0604020202020204" pitchFamily="34" charset="0"/>
                <a:cs typeface="Arial" panose="020B0604020202020204" pitchFamily="34" charset="0"/>
              </a:defRPr>
            </a:lvl1pPr>
          </a:lstStyle>
          <a:p>
            <a:pPr lvl="0"/>
            <a:r>
              <a:rPr lang="en-GB" noProof="0" dirty="0"/>
              <a:t>ADD TEXT</a:t>
            </a:r>
          </a:p>
        </p:txBody>
      </p:sp>
      <p:sp>
        <p:nvSpPr>
          <p:cNvPr id="21" name="Espace réservé du texte 16"/>
          <p:cNvSpPr>
            <a:spLocks noGrp="1"/>
          </p:cNvSpPr>
          <p:nvPr>
            <p:ph type="body" sz="quarter" idx="14" hasCustomPrompt="1"/>
          </p:nvPr>
        </p:nvSpPr>
        <p:spPr>
          <a:xfrm>
            <a:off x="6158414" y="1408029"/>
            <a:ext cx="5423985" cy="710664"/>
          </a:xfrm>
          <a:prstGeom prst="rect">
            <a:avLst/>
          </a:prstGeom>
        </p:spPr>
        <p:txBody>
          <a:bodyPr lIns="0" tIns="0" rIns="0" bIns="0"/>
          <a:lstStyle>
            <a:lvl1pPr marL="0" indent="0">
              <a:buNone/>
              <a:defRPr sz="2000" b="1" cap="all"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stStyle>
          <a:p>
            <a:pPr lvl="0"/>
            <a:r>
              <a:rPr lang="en-GB" noProof="0" dirty="0"/>
              <a:t>ADD TEXT</a:t>
            </a:r>
          </a:p>
        </p:txBody>
      </p:sp>
      <p:sp>
        <p:nvSpPr>
          <p:cNvPr id="11" name="Content Placeholder 5">
            <a:extLst>
              <a:ext uri="{FF2B5EF4-FFF2-40B4-BE49-F238E27FC236}">
                <a16:creationId xmlns:a16="http://schemas.microsoft.com/office/drawing/2014/main" id="{CE3E2C06-97AD-9943-860F-21FF17408A81}"/>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3" name="Espace réservé du numéro de diapositive 6">
            <a:extLst>
              <a:ext uri="{FF2B5EF4-FFF2-40B4-BE49-F238E27FC236}">
                <a16:creationId xmlns:a16="http://schemas.microsoft.com/office/drawing/2014/main" id="{ECD59197-D736-926D-E108-C110268367B8}"/>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1369356620"/>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3_Disposition personnalisée">
    <p:spTree>
      <p:nvGrpSpPr>
        <p:cNvPr id="1" name=""/>
        <p:cNvGrpSpPr/>
        <p:nvPr/>
      </p:nvGrpSpPr>
      <p:grpSpPr>
        <a:xfrm>
          <a:off x="0" y="0"/>
          <a:ext cx="0" cy="0"/>
          <a:chOff x="0" y="0"/>
          <a:chExt cx="0" cy="0"/>
        </a:xfrm>
      </p:grpSpPr>
      <p:pic>
        <p:nvPicPr>
          <p:cNvPr id="146" name="Graphic 145">
            <a:extLst>
              <a:ext uri="{FF2B5EF4-FFF2-40B4-BE49-F238E27FC236}">
                <a16:creationId xmlns:a16="http://schemas.microsoft.com/office/drawing/2014/main" id="{0BA6C29F-1EC0-F449-9240-F2836B269379}"/>
              </a:ext>
            </a:extLst>
          </p:cNvPr>
          <p:cNvPicPr>
            <a:picLocks noChangeAspect="1"/>
          </p:cNvPicPr>
          <p:nvPr userDrawn="1"/>
        </p:nvPicPr>
        <p:blipFill>
          <a:blip>
            <a:extLst>
              <a:ext uri="{96DAC541-7B7A-43D3-8B79-37D633B846F1}">
                <asvg:svgBlip xmlns:asvg="http://schemas.microsoft.com/office/drawing/2016/SVG/main" r:embed="rId2"/>
              </a:ext>
            </a:extLst>
          </a:blip>
          <a:stretch>
            <a:fillRect/>
          </a:stretch>
        </p:blipFill>
        <p:spPr>
          <a:xfrm>
            <a:off x="2837204" y="810930"/>
            <a:ext cx="9306370" cy="4471395"/>
          </a:xfrm>
          <a:prstGeom prst="rect">
            <a:avLst/>
          </a:prstGeom>
        </p:spPr>
      </p:pic>
      <p:sp>
        <p:nvSpPr>
          <p:cNvPr id="39" name="Titre 1">
            <a:extLst>
              <a:ext uri="{FF2B5EF4-FFF2-40B4-BE49-F238E27FC236}">
                <a16:creationId xmlns:a16="http://schemas.microsoft.com/office/drawing/2014/main" id="{F09C896A-B4EB-0F4C-96F4-8F31B99B4C0A}"/>
              </a:ext>
            </a:extLst>
          </p:cNvPr>
          <p:cNvSpPr txBox="1">
            <a:spLocks/>
          </p:cNvSpPr>
          <p:nvPr userDrawn="1"/>
        </p:nvSpPr>
        <p:spPr>
          <a:xfrm>
            <a:off x="323528" y="3978378"/>
            <a:ext cx="4536504" cy="709423"/>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1" noProof="0" dirty="0">
                <a:solidFill>
                  <a:srgbClr val="C6573B"/>
                </a:solidFill>
                <a:latin typeface="Arial" panose="020B0604020202020204" pitchFamily="34" charset="0"/>
                <a:ea typeface="Calibri" charset="0"/>
                <a:cs typeface="Arial" panose="020B0604020202020204" pitchFamily="34" charset="0"/>
              </a:rPr>
              <a:t>Dr. Antoine Lacombe </a:t>
            </a:r>
            <a:r>
              <a:rPr lang="en-GB" sz="1100" b="1" noProof="0" dirty="0">
                <a:solidFill>
                  <a:srgbClr val="C6573B"/>
                </a:solidFill>
                <a:latin typeface="Arial" panose="020B0604020202020204" pitchFamily="34" charset="0"/>
                <a:ea typeface="Calibri" charset="0"/>
                <a:cs typeface="Arial" panose="020B0604020202020204" pitchFamily="34" charset="0"/>
              </a:rPr>
              <a:t>Pharm D, MBA</a:t>
            </a:r>
            <a:endParaRPr kumimoji="0" lang="en-GB" sz="1100" b="0" i="0" u="sng" strike="noStrike" kern="1200" cap="none" spc="0" normalizeH="0" baseline="0" noProof="0" dirty="0">
              <a:ln>
                <a:noFill/>
              </a:ln>
              <a:solidFill>
                <a:srgbClr val="C6573B"/>
              </a:solidFill>
              <a:effectLst/>
              <a:uLnTx/>
              <a:uFillTx/>
              <a:latin typeface="Arial" panose="020B0604020202020204" pitchFamily="34" charset="0"/>
              <a:ea typeface="Calibri" charset="0"/>
              <a:cs typeface="Arial" panose="020B0604020202020204" pitchFamily="34" charset="0"/>
            </a:endParaRPr>
          </a:p>
        </p:txBody>
      </p:sp>
      <p:sp>
        <p:nvSpPr>
          <p:cNvPr id="40" name="Titre 1">
            <a:extLst>
              <a:ext uri="{FF2B5EF4-FFF2-40B4-BE49-F238E27FC236}">
                <a16:creationId xmlns:a16="http://schemas.microsoft.com/office/drawing/2014/main" id="{A8E7D5AF-6FD1-7040-B008-F83A2A24EA4D}"/>
              </a:ext>
            </a:extLst>
          </p:cNvPr>
          <p:cNvSpPr txBox="1">
            <a:spLocks/>
          </p:cNvSpPr>
          <p:nvPr userDrawn="1"/>
        </p:nvSpPr>
        <p:spPr>
          <a:xfrm>
            <a:off x="787828" y="4475570"/>
            <a:ext cx="4536504" cy="382407"/>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0" noProof="0" dirty="0">
                <a:solidFill>
                  <a:srgbClr val="5D8298"/>
                </a:solidFill>
                <a:latin typeface="Arial" panose="020B0604020202020204" pitchFamily="34" charset="0"/>
                <a:ea typeface="Calibri" charset="0"/>
                <a:cs typeface="Arial" panose="020B0604020202020204" pitchFamily="34" charset="0"/>
              </a:rPr>
              <a:t>+41 79 529 42 79</a:t>
            </a:r>
            <a:endParaRPr kumimoji="0" lang="en-GB" sz="1400" b="0" i="0" u="sng"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endParaRPr>
          </a:p>
        </p:txBody>
      </p:sp>
      <p:sp>
        <p:nvSpPr>
          <p:cNvPr id="41" name="Titre 1">
            <a:extLst>
              <a:ext uri="{FF2B5EF4-FFF2-40B4-BE49-F238E27FC236}">
                <a16:creationId xmlns:a16="http://schemas.microsoft.com/office/drawing/2014/main" id="{73745878-0F7C-304D-845D-4B21028F25EB}"/>
              </a:ext>
            </a:extLst>
          </p:cNvPr>
          <p:cNvSpPr txBox="1">
            <a:spLocks/>
          </p:cNvSpPr>
          <p:nvPr userDrawn="1"/>
        </p:nvSpPr>
        <p:spPr>
          <a:xfrm>
            <a:off x="348739" y="1556792"/>
            <a:ext cx="4797678" cy="1030504"/>
          </a:xfrm>
          <a:prstGeom prst="rect">
            <a:avLst/>
          </a:prstGeom>
        </p:spPr>
        <p:txBody>
          <a:bodyPr vert="horz" lIns="91440" tIns="45720" rIns="91440" bIns="45720" rtlCol="0" anchor="t">
            <a:normAutofit fontScale="92500" lnSpcReduction="10000"/>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COR2ED</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Bodenackerstrasse 17</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4103 Bottmingen </a:t>
            </a:r>
          </a:p>
          <a:p>
            <a:pPr marL="0" marR="0" lvl="0" indent="0" algn="l" defTabSz="457200" rtl="0" eaLnBrk="1" fontAlgn="auto" latinLnBrk="0" hangingPunct="1">
              <a:lnSpc>
                <a:spcPct val="100000"/>
              </a:lnSpc>
              <a:spcBef>
                <a:spcPct val="0"/>
              </a:spcBef>
              <a:spcAft>
                <a:spcPts val="0"/>
              </a:spcAft>
              <a:buClrTx/>
              <a:buSzTx/>
              <a:buFontTx/>
              <a:buNone/>
              <a:tabLst/>
              <a:defRPr/>
            </a:pPr>
            <a:r>
              <a:rPr kumimoji="0" lang="fr-FR" sz="1800" b="0" i="0" u="none"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rPr>
              <a:t>SWITZERLAND</a:t>
            </a:r>
          </a:p>
        </p:txBody>
      </p:sp>
      <p:sp>
        <p:nvSpPr>
          <p:cNvPr id="44" name="Titre 1">
            <a:extLst>
              <a:ext uri="{FF2B5EF4-FFF2-40B4-BE49-F238E27FC236}">
                <a16:creationId xmlns:a16="http://schemas.microsoft.com/office/drawing/2014/main" id="{F7C54033-9E09-284F-8683-746A9AA872EC}"/>
              </a:ext>
            </a:extLst>
          </p:cNvPr>
          <p:cNvSpPr txBox="1">
            <a:spLocks/>
          </p:cNvSpPr>
          <p:nvPr userDrawn="1"/>
        </p:nvSpPr>
        <p:spPr>
          <a:xfrm>
            <a:off x="323528" y="2628273"/>
            <a:ext cx="4536504" cy="709423"/>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1" noProof="0" dirty="0">
                <a:solidFill>
                  <a:srgbClr val="C6573B"/>
                </a:solidFill>
                <a:latin typeface="Arial" panose="020B0604020202020204" pitchFamily="34" charset="0"/>
                <a:ea typeface="Calibri" charset="0"/>
                <a:cs typeface="Arial" panose="020B0604020202020204" pitchFamily="34" charset="0"/>
              </a:rPr>
              <a:t>Dr. Froukje Sosef </a:t>
            </a:r>
            <a:r>
              <a:rPr lang="en-GB" sz="1100" b="1" noProof="0" dirty="0">
                <a:solidFill>
                  <a:srgbClr val="C6573B"/>
                </a:solidFill>
                <a:latin typeface="Arial" panose="020B0604020202020204" pitchFamily="34" charset="0"/>
                <a:ea typeface="Calibri" charset="0"/>
                <a:cs typeface="Arial" panose="020B0604020202020204" pitchFamily="34" charset="0"/>
              </a:rPr>
              <a:t>MD</a:t>
            </a:r>
            <a:endParaRPr kumimoji="0" lang="en-GB" sz="1100" b="0" i="0" u="sng" strike="noStrike" kern="1200" cap="none" spc="0" normalizeH="0" baseline="0" noProof="0" dirty="0">
              <a:ln>
                <a:noFill/>
              </a:ln>
              <a:solidFill>
                <a:srgbClr val="C6573B"/>
              </a:solidFill>
              <a:effectLst/>
              <a:uLnTx/>
              <a:uFillTx/>
              <a:latin typeface="Arial" panose="020B0604020202020204" pitchFamily="34" charset="0"/>
              <a:ea typeface="Calibri" charset="0"/>
              <a:cs typeface="Arial" panose="020B0604020202020204" pitchFamily="34" charset="0"/>
            </a:endParaRPr>
          </a:p>
        </p:txBody>
      </p:sp>
      <p:sp>
        <p:nvSpPr>
          <p:cNvPr id="45" name="Titre 1">
            <a:extLst>
              <a:ext uri="{FF2B5EF4-FFF2-40B4-BE49-F238E27FC236}">
                <a16:creationId xmlns:a16="http://schemas.microsoft.com/office/drawing/2014/main" id="{84FD7633-899B-3848-83B9-1E3BDDF4FDEE}"/>
              </a:ext>
            </a:extLst>
          </p:cNvPr>
          <p:cNvSpPr txBox="1">
            <a:spLocks/>
          </p:cNvSpPr>
          <p:nvPr userDrawn="1"/>
        </p:nvSpPr>
        <p:spPr>
          <a:xfrm>
            <a:off x="787828" y="3114282"/>
            <a:ext cx="4536504" cy="382407"/>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0" noProof="0" dirty="0">
                <a:solidFill>
                  <a:srgbClr val="5D8298"/>
                </a:solidFill>
                <a:latin typeface="Arial" panose="020B0604020202020204" pitchFamily="34" charset="0"/>
                <a:ea typeface="Calibri" charset="0"/>
                <a:cs typeface="Arial" panose="020B0604020202020204" pitchFamily="34" charset="0"/>
              </a:rPr>
              <a:t>+31 6 2324 3636</a:t>
            </a:r>
            <a:endParaRPr kumimoji="0" lang="en-GB" sz="1400" b="0" i="0" u="sng"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endParaRPr>
          </a:p>
        </p:txBody>
      </p:sp>
      <p:grpSp>
        <p:nvGrpSpPr>
          <p:cNvPr id="46" name="Group 45">
            <a:extLst>
              <a:ext uri="{FF2B5EF4-FFF2-40B4-BE49-F238E27FC236}">
                <a16:creationId xmlns:a16="http://schemas.microsoft.com/office/drawing/2014/main" id="{D79F12A3-F14C-5840-B136-EC73E318C109}"/>
              </a:ext>
            </a:extLst>
          </p:cNvPr>
          <p:cNvGrpSpPr/>
          <p:nvPr userDrawn="1"/>
        </p:nvGrpSpPr>
        <p:grpSpPr>
          <a:xfrm>
            <a:off x="418902" y="3063588"/>
            <a:ext cx="356400" cy="356400"/>
            <a:chOff x="761970" y="3386221"/>
            <a:chExt cx="356400" cy="356400"/>
          </a:xfrm>
        </p:grpSpPr>
        <p:sp>
          <p:nvSpPr>
            <p:cNvPr id="47" name="Oval 46">
              <a:extLst>
                <a:ext uri="{FF2B5EF4-FFF2-40B4-BE49-F238E27FC236}">
                  <a16:creationId xmlns:a16="http://schemas.microsoft.com/office/drawing/2014/main" id="{FE4F17C8-19D7-C040-A304-FDDCE818C189}"/>
                </a:ext>
              </a:extLst>
            </p:cNvPr>
            <p:cNvSpPr/>
            <p:nvPr userDrawn="1"/>
          </p:nvSpPr>
          <p:spPr>
            <a:xfrm>
              <a:off x="761970" y="3386221"/>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48" name="Graphic 47" descr="Speaker Phone">
              <a:extLst>
                <a:ext uri="{FF2B5EF4-FFF2-40B4-BE49-F238E27FC236}">
                  <a16:creationId xmlns:a16="http://schemas.microsoft.com/office/drawing/2014/main" id="{751B5200-FBC9-5C4E-8A34-90C2075D5CC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83725" y="3406712"/>
              <a:ext cx="310320" cy="310320"/>
            </a:xfrm>
            <a:prstGeom prst="rect">
              <a:avLst/>
            </a:prstGeom>
          </p:spPr>
        </p:pic>
      </p:grpSp>
      <p:sp>
        <p:nvSpPr>
          <p:cNvPr id="49" name="Oval 48">
            <a:extLst>
              <a:ext uri="{FF2B5EF4-FFF2-40B4-BE49-F238E27FC236}">
                <a16:creationId xmlns:a16="http://schemas.microsoft.com/office/drawing/2014/main" id="{FE71A723-9BA9-F044-A53D-ADF05AFC5AA2}"/>
              </a:ext>
            </a:extLst>
          </p:cNvPr>
          <p:cNvSpPr/>
          <p:nvPr userDrawn="1"/>
        </p:nvSpPr>
        <p:spPr>
          <a:xfrm>
            <a:off x="417732" y="3496009"/>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50" name="Graphic 49" descr="Envelope">
            <a:extLst>
              <a:ext uri="{FF2B5EF4-FFF2-40B4-BE49-F238E27FC236}">
                <a16:creationId xmlns:a16="http://schemas.microsoft.com/office/drawing/2014/main" id="{F8C200D7-7974-0049-910F-515EB075DEE9}"/>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75066" y="3552712"/>
            <a:ext cx="239704" cy="239704"/>
          </a:xfrm>
          <a:prstGeom prst="rect">
            <a:avLst/>
          </a:prstGeom>
        </p:spPr>
      </p:pic>
      <p:grpSp>
        <p:nvGrpSpPr>
          <p:cNvPr id="51" name="Group 50">
            <a:extLst>
              <a:ext uri="{FF2B5EF4-FFF2-40B4-BE49-F238E27FC236}">
                <a16:creationId xmlns:a16="http://schemas.microsoft.com/office/drawing/2014/main" id="{3A2C2405-5B2D-6F40-8BBF-34FEF76A5D69}"/>
              </a:ext>
            </a:extLst>
          </p:cNvPr>
          <p:cNvGrpSpPr/>
          <p:nvPr userDrawn="1"/>
        </p:nvGrpSpPr>
        <p:grpSpPr>
          <a:xfrm>
            <a:off x="423995" y="4414481"/>
            <a:ext cx="356400" cy="356400"/>
            <a:chOff x="761970" y="3386221"/>
            <a:chExt cx="356400" cy="356400"/>
          </a:xfrm>
        </p:grpSpPr>
        <p:sp>
          <p:nvSpPr>
            <p:cNvPr id="52" name="Oval 51">
              <a:extLst>
                <a:ext uri="{FF2B5EF4-FFF2-40B4-BE49-F238E27FC236}">
                  <a16:creationId xmlns:a16="http://schemas.microsoft.com/office/drawing/2014/main" id="{D89D4FEE-DF12-7C4D-B567-B229BFAFD4AE}"/>
                </a:ext>
              </a:extLst>
            </p:cNvPr>
            <p:cNvSpPr/>
            <p:nvPr userDrawn="1"/>
          </p:nvSpPr>
          <p:spPr>
            <a:xfrm>
              <a:off x="761970" y="3386221"/>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53" name="Graphic 52" descr="Speaker Phone">
              <a:extLst>
                <a:ext uri="{FF2B5EF4-FFF2-40B4-BE49-F238E27FC236}">
                  <a16:creationId xmlns:a16="http://schemas.microsoft.com/office/drawing/2014/main" id="{650C6CBF-1D07-FD40-84AC-64417780DC1D}"/>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3"/>
                </a:ext>
              </a:extLst>
            </a:blip>
            <a:stretch>
              <a:fillRect/>
            </a:stretch>
          </p:blipFill>
          <p:spPr>
            <a:xfrm>
              <a:off x="783725" y="3406712"/>
              <a:ext cx="310320" cy="310320"/>
            </a:xfrm>
            <a:prstGeom prst="rect">
              <a:avLst/>
            </a:prstGeom>
          </p:spPr>
        </p:pic>
      </p:grpSp>
      <p:sp>
        <p:nvSpPr>
          <p:cNvPr id="54" name="Oval 53">
            <a:extLst>
              <a:ext uri="{FF2B5EF4-FFF2-40B4-BE49-F238E27FC236}">
                <a16:creationId xmlns:a16="http://schemas.microsoft.com/office/drawing/2014/main" id="{64B298E5-A30A-CC47-9E10-2137C71F83BA}"/>
              </a:ext>
            </a:extLst>
          </p:cNvPr>
          <p:cNvSpPr/>
          <p:nvPr userDrawn="1"/>
        </p:nvSpPr>
        <p:spPr>
          <a:xfrm>
            <a:off x="422825" y="4846902"/>
            <a:ext cx="356400" cy="356400"/>
          </a:xfrm>
          <a:prstGeom prst="ellipse">
            <a:avLst/>
          </a:prstGeom>
          <a:solidFill>
            <a:srgbClr val="C6573B"/>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sz="1400" dirty="0">
              <a:latin typeface="Arial" panose="020B0604020202020204" pitchFamily="34" charset="0"/>
              <a:cs typeface="Arial" panose="020B0604020202020204" pitchFamily="34" charset="0"/>
            </a:endParaRPr>
          </a:p>
        </p:txBody>
      </p:sp>
      <p:pic>
        <p:nvPicPr>
          <p:cNvPr id="55" name="Graphic 54" descr="Envelope">
            <a:extLst>
              <a:ext uri="{FF2B5EF4-FFF2-40B4-BE49-F238E27FC236}">
                <a16:creationId xmlns:a16="http://schemas.microsoft.com/office/drawing/2014/main" id="{DBF0C6DA-DD89-E246-9F87-ECB01B87D414}"/>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4"/>
              </a:ext>
            </a:extLst>
          </a:blip>
          <a:stretch>
            <a:fillRect/>
          </a:stretch>
        </p:blipFill>
        <p:spPr>
          <a:xfrm>
            <a:off x="482343" y="4902641"/>
            <a:ext cx="239704" cy="239704"/>
          </a:xfrm>
          <a:prstGeom prst="rect">
            <a:avLst/>
          </a:prstGeom>
        </p:spPr>
      </p:pic>
      <p:sp>
        <p:nvSpPr>
          <p:cNvPr id="57" name="Titre 1">
            <a:extLst>
              <a:ext uri="{FF2B5EF4-FFF2-40B4-BE49-F238E27FC236}">
                <a16:creationId xmlns:a16="http://schemas.microsoft.com/office/drawing/2014/main" id="{C72A4E22-E601-2041-8DFB-7B91BDD401EB}"/>
              </a:ext>
            </a:extLst>
          </p:cNvPr>
          <p:cNvSpPr txBox="1">
            <a:spLocks/>
          </p:cNvSpPr>
          <p:nvPr userDrawn="1"/>
        </p:nvSpPr>
        <p:spPr>
          <a:xfrm>
            <a:off x="787828" y="3557513"/>
            <a:ext cx="4536504" cy="382407"/>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l" defTabSz="457200" rtl="0" eaLnBrk="1" fontAlgn="auto" latinLnBrk="0" hangingPunct="1">
              <a:lnSpc>
                <a:spcPct val="100000"/>
              </a:lnSpc>
              <a:spcBef>
                <a:spcPct val="0"/>
              </a:spcBef>
              <a:spcAft>
                <a:spcPts val="0"/>
              </a:spcAft>
              <a:buClrTx/>
              <a:buSzTx/>
              <a:buFontTx/>
              <a:buNone/>
              <a:tabLst/>
              <a:defRPr/>
            </a:pPr>
            <a:r>
              <a:rPr lang="en-GB" sz="1400" b="0" noProof="0" dirty="0">
                <a:solidFill>
                  <a:srgbClr val="5D8298"/>
                </a:solidFill>
                <a:latin typeface="Arial" panose="020B0604020202020204" pitchFamily="34" charset="0"/>
                <a:ea typeface="Calibri" charset="0"/>
                <a:cs typeface="Arial" panose="020B0604020202020204" pitchFamily="34" charset="0"/>
              </a:rPr>
              <a:t>froukje.sosef@cor2ed.com</a:t>
            </a:r>
            <a:endParaRPr kumimoji="0" lang="en-GB" sz="1400" b="0" i="0" u="sng" strike="noStrike" kern="1200" cap="none" spc="0" normalizeH="0" baseline="0" noProof="0" dirty="0">
              <a:ln>
                <a:noFill/>
              </a:ln>
              <a:solidFill>
                <a:srgbClr val="5D8298"/>
              </a:solidFill>
              <a:effectLst/>
              <a:uLnTx/>
              <a:uFillTx/>
              <a:latin typeface="Arial" panose="020B0604020202020204" pitchFamily="34" charset="0"/>
              <a:ea typeface="Calibri" charset="0"/>
              <a:cs typeface="Arial" panose="020B0604020202020204" pitchFamily="34" charset="0"/>
            </a:endParaRPr>
          </a:p>
        </p:txBody>
      </p:sp>
      <p:pic>
        <p:nvPicPr>
          <p:cNvPr id="3" name="Picture 2">
            <a:extLst>
              <a:ext uri="{FF2B5EF4-FFF2-40B4-BE49-F238E27FC236}">
                <a16:creationId xmlns:a16="http://schemas.microsoft.com/office/drawing/2014/main" id="{D3F2175B-6FCA-AB4B-BB07-12AFD9A7158E}"/>
              </a:ext>
            </a:extLst>
          </p:cNvPr>
          <p:cNvPicPr>
            <a:picLocks noChangeAspect="1"/>
          </p:cNvPicPr>
          <p:nvPr userDrawn="1"/>
        </p:nvPicPr>
        <p:blipFill>
          <a:blip r:embed="rId5"/>
          <a:stretch>
            <a:fillRect/>
          </a:stretch>
        </p:blipFill>
        <p:spPr>
          <a:xfrm>
            <a:off x="429164" y="951062"/>
            <a:ext cx="1914541" cy="509238"/>
          </a:xfrm>
          <a:prstGeom prst="rect">
            <a:avLst/>
          </a:prstGeom>
        </p:spPr>
      </p:pic>
      <p:sp>
        <p:nvSpPr>
          <p:cNvPr id="23" name="Titre 1">
            <a:extLst>
              <a:ext uri="{FF2B5EF4-FFF2-40B4-BE49-F238E27FC236}">
                <a16:creationId xmlns:a16="http://schemas.microsoft.com/office/drawing/2014/main" id="{C320DC0B-ABBC-0A49-B4AE-127E4E3B626C}"/>
              </a:ext>
            </a:extLst>
          </p:cNvPr>
          <p:cNvSpPr txBox="1">
            <a:spLocks/>
          </p:cNvSpPr>
          <p:nvPr userDrawn="1"/>
        </p:nvSpPr>
        <p:spPr>
          <a:xfrm>
            <a:off x="5087888" y="6404238"/>
            <a:ext cx="6959903" cy="453762"/>
          </a:xfrm>
          <a:prstGeom prst="rect">
            <a:avLst/>
          </a:prstGeom>
        </p:spPr>
        <p:txBody>
          <a:bodyPr vert="horz" lIns="91440" tIns="45720" rIns="91440" bIns="45720" rtlCol="0" anchor="t">
            <a:normAutofit/>
          </a:bodyPr>
          <a:lstStyle>
            <a:lvl1pPr>
              <a:defRPr sz="2800" b="1" i="0">
                <a:latin typeface="PT Sans Caption"/>
                <a:cs typeface="PT Sans Caption"/>
              </a:defRPr>
            </a:lvl1pPr>
          </a:lstStyle>
          <a:p>
            <a:pPr marL="0" marR="0" lvl="0" indent="0" algn="r" defTabSz="457200" rtl="0" eaLnBrk="1" fontAlgn="auto" latinLnBrk="0" hangingPunct="1">
              <a:lnSpc>
                <a:spcPct val="100000"/>
              </a:lnSpc>
              <a:spcBef>
                <a:spcPct val="0"/>
              </a:spcBef>
              <a:spcAft>
                <a:spcPts val="0"/>
              </a:spcAft>
              <a:buClrTx/>
              <a:buSzTx/>
              <a:buFontTx/>
              <a:buNone/>
              <a:tabLst/>
              <a:defRPr/>
            </a:pPr>
            <a:r>
              <a:rPr lang="en-GB" sz="1600" b="1" spc="-30" baseline="0" noProof="0" dirty="0">
                <a:solidFill>
                  <a:schemeClr val="accent1"/>
                </a:solidFill>
                <a:latin typeface="Arial" panose="020B0604020202020204" pitchFamily="34" charset="0"/>
                <a:ea typeface="Calibri" charset="0"/>
                <a:cs typeface="Arial" panose="020B0604020202020204" pitchFamily="34" charset="0"/>
              </a:rPr>
              <a:t>Heading to the heart of Independent Medical Education since 2012</a:t>
            </a:r>
            <a:endParaRPr kumimoji="0" lang="en-GB" sz="1600" b="1" i="0" u="sng" strike="noStrike" kern="1200" cap="none" spc="-30" normalizeH="0" baseline="0" noProof="0" dirty="0">
              <a:ln>
                <a:noFill/>
              </a:ln>
              <a:solidFill>
                <a:schemeClr val="accent1"/>
              </a:solidFill>
              <a:effectLst/>
              <a:uLnTx/>
              <a:uFillTx/>
              <a:latin typeface="Arial" panose="020B0604020202020204" pitchFamily="34" charset="0"/>
              <a:ea typeface="Calibri" charset="0"/>
              <a:cs typeface="Arial" panose="020B0604020202020204" pitchFamily="34" charset="0"/>
            </a:endParaRPr>
          </a:p>
        </p:txBody>
      </p:sp>
      <p:pic>
        <p:nvPicPr>
          <p:cNvPr id="22" name="Picture 21">
            <a:extLst>
              <a:ext uri="{FF2B5EF4-FFF2-40B4-BE49-F238E27FC236}">
                <a16:creationId xmlns:a16="http://schemas.microsoft.com/office/drawing/2014/main" id="{2F79982A-8AC7-B74E-9EA1-C749F4937718}"/>
              </a:ext>
            </a:extLst>
          </p:cNvPr>
          <p:cNvPicPr>
            <a:picLocks noChangeAspect="1"/>
          </p:cNvPicPr>
          <p:nvPr userDrawn="1"/>
        </p:nvPicPr>
        <p:blipFill rotWithShape="1">
          <a:blip r:embed="rId6"/>
          <a:srcRect r="65695"/>
          <a:stretch/>
        </p:blipFill>
        <p:spPr>
          <a:xfrm>
            <a:off x="300854" y="1562275"/>
            <a:ext cx="3012116" cy="3756787"/>
          </a:xfrm>
          <a:prstGeom prst="rect">
            <a:avLst/>
          </a:prstGeom>
        </p:spPr>
      </p:pic>
      <p:sp>
        <p:nvSpPr>
          <p:cNvPr id="24" name="TextBox 23">
            <a:hlinkClick r:id="rId7"/>
            <a:extLst>
              <a:ext uri="{FF2B5EF4-FFF2-40B4-BE49-F238E27FC236}">
                <a16:creationId xmlns:a16="http://schemas.microsoft.com/office/drawing/2014/main" id="{427872BE-4EBB-BA49-A46A-FC3A5E900913}"/>
              </a:ext>
            </a:extLst>
          </p:cNvPr>
          <p:cNvSpPr txBox="1"/>
          <p:nvPr userDrawn="1"/>
        </p:nvSpPr>
        <p:spPr>
          <a:xfrm>
            <a:off x="787050" y="5497848"/>
            <a:ext cx="3589316" cy="424732"/>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Connect on</a:t>
            </a:r>
          </a:p>
          <a:p>
            <a:pPr>
              <a:lnSpc>
                <a:spcPct val="90000"/>
              </a:lnSpc>
            </a:pPr>
            <a:r>
              <a:rPr lang="en-GB" sz="1400" dirty="0">
                <a:solidFill>
                  <a:schemeClr val="tx2"/>
                </a:solidFill>
                <a:latin typeface="Arial" panose="020B0604020202020204" pitchFamily="34" charset="0"/>
                <a:ea typeface="Aileron" charset="0"/>
                <a:cs typeface="Arial" panose="020B0604020202020204" pitchFamily="34" charset="0"/>
              </a:rPr>
              <a:t>LinkedIn </a:t>
            </a:r>
            <a:r>
              <a:rPr lang="en-GB" sz="1400" dirty="0">
                <a:solidFill>
                  <a:schemeClr val="tx2"/>
                </a:solidFill>
                <a:latin typeface="Arial" panose="020B0604020202020204" pitchFamily="34" charset="0"/>
                <a:ea typeface="Aileron" charset="0"/>
                <a:cs typeface="Arial" panose="020B0604020202020204" pitchFamily="34" charset="0"/>
                <a:hlinkClick r:id="rId7"/>
              </a:rPr>
              <a:t>@LUNG CONNECT</a:t>
            </a:r>
            <a:endParaRPr lang="en-GB" sz="1400" dirty="0">
              <a:solidFill>
                <a:schemeClr val="tx2"/>
              </a:solidFill>
              <a:latin typeface="Arial" panose="020B0604020202020204" pitchFamily="34" charset="0"/>
              <a:ea typeface="Aileron" charset="0"/>
              <a:cs typeface="Arial" panose="020B0604020202020204" pitchFamily="34" charset="0"/>
            </a:endParaRPr>
          </a:p>
        </p:txBody>
      </p:sp>
      <p:sp>
        <p:nvSpPr>
          <p:cNvPr id="25" name="TextBox 24">
            <a:extLst>
              <a:ext uri="{FF2B5EF4-FFF2-40B4-BE49-F238E27FC236}">
                <a16:creationId xmlns:a16="http://schemas.microsoft.com/office/drawing/2014/main" id="{EA444874-C0B0-C74D-BD78-708C15438149}"/>
              </a:ext>
            </a:extLst>
          </p:cNvPr>
          <p:cNvSpPr txBox="1"/>
          <p:nvPr userDrawn="1"/>
        </p:nvSpPr>
        <p:spPr>
          <a:xfrm>
            <a:off x="3912135" y="5497848"/>
            <a:ext cx="1862964" cy="431657"/>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Watch on</a:t>
            </a:r>
          </a:p>
          <a:p>
            <a:pPr>
              <a:lnSpc>
                <a:spcPct val="90000"/>
              </a:lnSpc>
            </a:pPr>
            <a:r>
              <a:rPr lang="en-GB" sz="1400" dirty="0">
                <a:solidFill>
                  <a:schemeClr val="tx2"/>
                </a:solidFill>
                <a:latin typeface="Arial" panose="020B0604020202020204" pitchFamily="34" charset="0"/>
                <a:ea typeface="Aileron" charset="0"/>
                <a:cs typeface="Arial" panose="020B0604020202020204" pitchFamily="34" charset="0"/>
              </a:rPr>
              <a:t>YouTube </a:t>
            </a:r>
            <a:r>
              <a:rPr lang="en-GB" sz="1400" dirty="0">
                <a:solidFill>
                  <a:schemeClr val="tx2"/>
                </a:solidFill>
                <a:latin typeface="Arial" panose="020B0604020202020204" pitchFamily="34" charset="0"/>
                <a:ea typeface="Aileron" charset="0"/>
                <a:cs typeface="Arial" panose="020B0604020202020204" pitchFamily="34" charset="0"/>
                <a:hlinkClick r:id="rId8"/>
              </a:rPr>
              <a:t>@COR2ED</a:t>
            </a:r>
            <a:endParaRPr lang="en-GB" sz="1400" dirty="0">
              <a:solidFill>
                <a:schemeClr val="tx2"/>
              </a:solidFill>
              <a:latin typeface="Arial" panose="020B0604020202020204" pitchFamily="34" charset="0"/>
              <a:ea typeface="Aileron" charset="0"/>
              <a:cs typeface="Arial" panose="020B0604020202020204" pitchFamily="34" charset="0"/>
            </a:endParaRPr>
          </a:p>
        </p:txBody>
      </p:sp>
      <p:sp>
        <p:nvSpPr>
          <p:cNvPr id="26" name="Rounded Rectangle 25">
            <a:extLst>
              <a:ext uri="{FF2B5EF4-FFF2-40B4-BE49-F238E27FC236}">
                <a16:creationId xmlns:a16="http://schemas.microsoft.com/office/drawing/2014/main" id="{A99807B1-5B76-A64B-B52A-94C02C13D7AB}"/>
              </a:ext>
            </a:extLst>
          </p:cNvPr>
          <p:cNvSpPr/>
          <p:nvPr userDrawn="1"/>
        </p:nvSpPr>
        <p:spPr>
          <a:xfrm>
            <a:off x="416331" y="6033094"/>
            <a:ext cx="369911" cy="369769"/>
          </a:xfrm>
          <a:prstGeom prst="roundRect">
            <a:avLst>
              <a:gd name="adj" fmla="val 11151"/>
            </a:avLst>
          </a:prstGeom>
          <a:solidFill>
            <a:srgbClr val="C6573B"/>
          </a:solidFill>
          <a:ln>
            <a:solidFill>
              <a:srgbClr val="C6573B"/>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dirty="0">
              <a:latin typeface="Arial" panose="020B0604020202020204" pitchFamily="34" charset="0"/>
              <a:cs typeface="Arial" panose="020B0604020202020204" pitchFamily="34" charset="0"/>
            </a:endParaRPr>
          </a:p>
        </p:txBody>
      </p:sp>
      <p:sp>
        <p:nvSpPr>
          <p:cNvPr id="27" name="TextBox 26">
            <a:extLst>
              <a:ext uri="{FF2B5EF4-FFF2-40B4-BE49-F238E27FC236}">
                <a16:creationId xmlns:a16="http://schemas.microsoft.com/office/drawing/2014/main" id="{FF8A156A-6630-CA4A-B512-E1F50F476DD1}"/>
              </a:ext>
            </a:extLst>
          </p:cNvPr>
          <p:cNvSpPr txBox="1"/>
          <p:nvPr userDrawn="1"/>
        </p:nvSpPr>
        <p:spPr>
          <a:xfrm>
            <a:off x="805458" y="6013567"/>
            <a:ext cx="1756693" cy="446276"/>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Visit us at</a:t>
            </a:r>
          </a:p>
          <a:p>
            <a:r>
              <a:rPr lang="en-US" sz="1400" dirty="0">
                <a:solidFill>
                  <a:schemeClr val="tx2"/>
                </a:solidFill>
                <a:latin typeface="Arial" panose="020B0604020202020204" pitchFamily="34" charset="0"/>
                <a:cs typeface="Arial" panose="020B0604020202020204" pitchFamily="34" charset="0"/>
                <a:hlinkClick r:id="rId9"/>
              </a:rPr>
              <a:t>https://cor2ed.com/</a:t>
            </a:r>
            <a:endParaRPr lang="en-GB" sz="1400" dirty="0">
              <a:solidFill>
                <a:schemeClr val="tx2"/>
              </a:solidFill>
              <a:latin typeface="Arial" panose="020B0604020202020204" pitchFamily="34" charset="0"/>
              <a:cs typeface="Arial" panose="020B0604020202020204" pitchFamily="34" charset="0"/>
            </a:endParaRPr>
          </a:p>
        </p:txBody>
      </p:sp>
      <p:sp>
        <p:nvSpPr>
          <p:cNvPr id="28" name="Rectangle 27">
            <a:hlinkClick r:id="rId9"/>
            <a:extLst>
              <a:ext uri="{FF2B5EF4-FFF2-40B4-BE49-F238E27FC236}">
                <a16:creationId xmlns:a16="http://schemas.microsoft.com/office/drawing/2014/main" id="{F02AE768-D7AB-A94B-80FA-A6650544CC9B}"/>
              </a:ext>
            </a:extLst>
          </p:cNvPr>
          <p:cNvSpPr/>
          <p:nvPr userDrawn="1"/>
        </p:nvSpPr>
        <p:spPr>
          <a:xfrm>
            <a:off x="391317" y="6016204"/>
            <a:ext cx="2170834" cy="42023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Arial" panose="020B0604020202020204" pitchFamily="34" charset="0"/>
              <a:cs typeface="Arial" panose="020B0604020202020204" pitchFamily="34" charset="0"/>
            </a:endParaRPr>
          </a:p>
        </p:txBody>
      </p:sp>
      <p:pic>
        <p:nvPicPr>
          <p:cNvPr id="29" name="Graphic 28" descr="World">
            <a:extLst>
              <a:ext uri="{FF2B5EF4-FFF2-40B4-BE49-F238E27FC236}">
                <a16:creationId xmlns:a16="http://schemas.microsoft.com/office/drawing/2014/main" id="{06F46356-6D1C-1A49-AFB9-876266891BA3}"/>
              </a:ext>
            </a:extLst>
          </p:cNvPr>
          <p:cNvPicPr>
            <a:picLocks noChangeAspect="1"/>
          </p:cNvPicPr>
          <p:nvPr userDrawn="1"/>
        </p:nvPicPr>
        <p:blipFill>
          <a:blip cstate="screen">
            <a:extLst>
              <a:ext uri="{28A0092B-C50C-407E-A947-70E740481C1C}">
                <a14:useLocalDpi xmlns:a14="http://schemas.microsoft.com/office/drawing/2010/main"/>
              </a:ext>
              <a:ext uri="{96DAC541-7B7A-43D3-8B79-37D633B846F1}">
                <asvg:svgBlip xmlns:asvg="http://schemas.microsoft.com/office/drawing/2016/SVG/main" r:embed="rId10"/>
              </a:ext>
            </a:extLst>
          </a:blip>
          <a:stretch>
            <a:fillRect/>
          </a:stretch>
        </p:blipFill>
        <p:spPr>
          <a:xfrm>
            <a:off x="447989" y="6070903"/>
            <a:ext cx="306593" cy="306593"/>
          </a:xfrm>
          <a:prstGeom prst="rect">
            <a:avLst/>
          </a:prstGeom>
        </p:spPr>
      </p:pic>
      <p:pic>
        <p:nvPicPr>
          <p:cNvPr id="33" name="Graphic 32" descr="Marker with solid fill">
            <a:extLst>
              <a:ext uri="{FF2B5EF4-FFF2-40B4-BE49-F238E27FC236}">
                <a16:creationId xmlns:a16="http://schemas.microsoft.com/office/drawing/2014/main" id="{53807611-342D-8C4A-A14C-80E0271B4401}"/>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389006" y="1949574"/>
            <a:ext cx="313184" cy="313184"/>
          </a:xfrm>
          <a:prstGeom prst="rect">
            <a:avLst/>
          </a:prstGeom>
        </p:spPr>
      </p:pic>
      <p:pic>
        <p:nvPicPr>
          <p:cNvPr id="34" name="Graphic 33" descr="Marker with solid fill">
            <a:extLst>
              <a:ext uri="{FF2B5EF4-FFF2-40B4-BE49-F238E27FC236}">
                <a16:creationId xmlns:a16="http://schemas.microsoft.com/office/drawing/2014/main" id="{6FBCB460-E274-5A4F-BEBD-A1EDEA7DDE7B}"/>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149789" y="2084249"/>
            <a:ext cx="313184" cy="313184"/>
          </a:xfrm>
          <a:prstGeom prst="rect">
            <a:avLst/>
          </a:prstGeom>
        </p:spPr>
      </p:pic>
      <p:pic>
        <p:nvPicPr>
          <p:cNvPr id="35" name="Graphic 34" descr="Marker with solid fill">
            <a:extLst>
              <a:ext uri="{FF2B5EF4-FFF2-40B4-BE49-F238E27FC236}">
                <a16:creationId xmlns:a16="http://schemas.microsoft.com/office/drawing/2014/main" id="{BE7BD657-C4E9-D14E-9C9B-7066503C4FA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787336" y="1753300"/>
            <a:ext cx="313184" cy="313184"/>
          </a:xfrm>
          <a:prstGeom prst="rect">
            <a:avLst/>
          </a:prstGeom>
        </p:spPr>
      </p:pic>
      <p:pic>
        <p:nvPicPr>
          <p:cNvPr id="36" name="Graphic 35" descr="Marker with solid fill">
            <a:extLst>
              <a:ext uri="{FF2B5EF4-FFF2-40B4-BE49-F238E27FC236}">
                <a16:creationId xmlns:a16="http://schemas.microsoft.com/office/drawing/2014/main" id="{BDEFE239-A452-7F45-96CC-738EA07C4E25}"/>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900460" y="1561745"/>
            <a:ext cx="313184" cy="313184"/>
          </a:xfrm>
          <a:prstGeom prst="rect">
            <a:avLst/>
          </a:prstGeom>
        </p:spPr>
      </p:pic>
      <p:pic>
        <p:nvPicPr>
          <p:cNvPr id="37" name="Graphic 36" descr="Marker with solid fill">
            <a:extLst>
              <a:ext uri="{FF2B5EF4-FFF2-40B4-BE49-F238E27FC236}">
                <a16:creationId xmlns:a16="http://schemas.microsoft.com/office/drawing/2014/main" id="{70D4C4DD-9DED-FD4E-9EC5-1439CD310DD2}"/>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665606" y="1405153"/>
            <a:ext cx="313184" cy="313184"/>
          </a:xfrm>
          <a:prstGeom prst="rect">
            <a:avLst/>
          </a:prstGeom>
        </p:spPr>
      </p:pic>
      <p:pic>
        <p:nvPicPr>
          <p:cNvPr id="38" name="Graphic 37" descr="Marker with solid fill">
            <a:extLst>
              <a:ext uri="{FF2B5EF4-FFF2-40B4-BE49-F238E27FC236}">
                <a16:creationId xmlns:a16="http://schemas.microsoft.com/office/drawing/2014/main" id="{C70E79C7-0DD0-0649-B7D7-16788D730856}"/>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688933" y="1753300"/>
            <a:ext cx="313184" cy="313184"/>
          </a:xfrm>
          <a:prstGeom prst="rect">
            <a:avLst/>
          </a:prstGeom>
        </p:spPr>
      </p:pic>
      <p:pic>
        <p:nvPicPr>
          <p:cNvPr id="42" name="Graphic 41" descr="Marker with solid fill">
            <a:extLst>
              <a:ext uri="{FF2B5EF4-FFF2-40B4-BE49-F238E27FC236}">
                <a16:creationId xmlns:a16="http://schemas.microsoft.com/office/drawing/2014/main" id="{5F338712-0256-3043-9E4D-B5213DEBD345}"/>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535322" y="1877944"/>
            <a:ext cx="313184" cy="313184"/>
          </a:xfrm>
          <a:prstGeom prst="rect">
            <a:avLst/>
          </a:prstGeom>
        </p:spPr>
      </p:pic>
      <p:pic>
        <p:nvPicPr>
          <p:cNvPr id="43" name="Graphic 42" descr="Marker with solid fill">
            <a:extLst>
              <a:ext uri="{FF2B5EF4-FFF2-40B4-BE49-F238E27FC236}">
                <a16:creationId xmlns:a16="http://schemas.microsoft.com/office/drawing/2014/main" id="{4C8C9780-47C8-6444-9F3C-9763F8B6A4BA}"/>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662927" y="1796720"/>
            <a:ext cx="313184" cy="313184"/>
          </a:xfrm>
          <a:prstGeom prst="rect">
            <a:avLst/>
          </a:prstGeom>
        </p:spPr>
      </p:pic>
      <p:pic>
        <p:nvPicPr>
          <p:cNvPr id="58" name="Graphic 57" descr="Marker with solid fill">
            <a:extLst>
              <a:ext uri="{FF2B5EF4-FFF2-40B4-BE49-F238E27FC236}">
                <a16:creationId xmlns:a16="http://schemas.microsoft.com/office/drawing/2014/main" id="{5A7CCE59-0164-7446-8E77-FB9851A146F1}"/>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010495" y="1154147"/>
            <a:ext cx="313184" cy="313184"/>
          </a:xfrm>
          <a:prstGeom prst="rect">
            <a:avLst/>
          </a:prstGeom>
        </p:spPr>
      </p:pic>
      <p:pic>
        <p:nvPicPr>
          <p:cNvPr id="59" name="Graphic 58" descr="Marker with solid fill">
            <a:extLst>
              <a:ext uri="{FF2B5EF4-FFF2-40B4-BE49-F238E27FC236}">
                <a16:creationId xmlns:a16="http://schemas.microsoft.com/office/drawing/2014/main" id="{CFF3714E-FE18-FC41-A7DE-211879EBE7BF}"/>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10275599" y="1962644"/>
            <a:ext cx="313184" cy="313184"/>
          </a:xfrm>
          <a:prstGeom prst="rect">
            <a:avLst/>
          </a:prstGeom>
        </p:spPr>
      </p:pic>
      <p:pic>
        <p:nvPicPr>
          <p:cNvPr id="60" name="Graphic 59" descr="Marker with solid fill">
            <a:extLst>
              <a:ext uri="{FF2B5EF4-FFF2-40B4-BE49-F238E27FC236}">
                <a16:creationId xmlns:a16="http://schemas.microsoft.com/office/drawing/2014/main" id="{EFAC734C-8D96-0F4A-ACC0-45B8EFDEE938}"/>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147911" y="1824071"/>
            <a:ext cx="313184" cy="313184"/>
          </a:xfrm>
          <a:prstGeom prst="rect">
            <a:avLst/>
          </a:prstGeom>
        </p:spPr>
      </p:pic>
      <p:pic>
        <p:nvPicPr>
          <p:cNvPr id="61" name="Graphic 60" descr="Marker with solid fill">
            <a:extLst>
              <a:ext uri="{FF2B5EF4-FFF2-40B4-BE49-F238E27FC236}">
                <a16:creationId xmlns:a16="http://schemas.microsoft.com/office/drawing/2014/main" id="{DCC46285-97AF-2C41-A4D0-0F4EBC8FFEE6}"/>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723932" y="3054706"/>
            <a:ext cx="313184" cy="313184"/>
          </a:xfrm>
          <a:prstGeom prst="rect">
            <a:avLst/>
          </a:prstGeom>
        </p:spPr>
      </p:pic>
      <p:sp>
        <p:nvSpPr>
          <p:cNvPr id="64" name="TextBox 63">
            <a:extLst>
              <a:ext uri="{FF2B5EF4-FFF2-40B4-BE49-F238E27FC236}">
                <a16:creationId xmlns:a16="http://schemas.microsoft.com/office/drawing/2014/main" id="{5D6AD5DF-CDEC-4D4F-96AF-0D0CB3B81506}"/>
              </a:ext>
            </a:extLst>
          </p:cNvPr>
          <p:cNvSpPr txBox="1"/>
          <p:nvPr userDrawn="1"/>
        </p:nvSpPr>
        <p:spPr>
          <a:xfrm>
            <a:off x="6373697" y="5495567"/>
            <a:ext cx="1388522" cy="446276"/>
          </a:xfrm>
          <a:prstGeom prst="rect">
            <a:avLst/>
          </a:prstGeom>
          <a:noFill/>
        </p:spPr>
        <p:txBody>
          <a:bodyPr wrap="none" rtlCol="0">
            <a:spAutoFit/>
          </a:bodyPr>
          <a:lstStyle/>
          <a:p>
            <a:r>
              <a:rPr lang="en-GB" sz="1100" b="1" dirty="0">
                <a:solidFill>
                  <a:schemeClr val="tx2"/>
                </a:solidFill>
                <a:latin typeface="Arial" panose="020B0604020202020204" pitchFamily="34" charset="0"/>
                <a:ea typeface="Aileron" charset="0"/>
                <a:cs typeface="Arial" panose="020B0604020202020204" pitchFamily="34" charset="0"/>
              </a:rPr>
              <a:t>Email</a:t>
            </a:r>
          </a:p>
          <a:p>
            <a:r>
              <a:rPr lang="en-GB" sz="1200" dirty="0">
                <a:solidFill>
                  <a:schemeClr val="accent1"/>
                </a:solidFill>
                <a:latin typeface="Arial" panose="020B0604020202020204" pitchFamily="34" charset="0"/>
                <a:ea typeface="Aileron" charset="0"/>
                <a:cs typeface="Arial" panose="020B0604020202020204" pitchFamily="34" charset="0"/>
                <a:hlinkClick r:id="rId12"/>
              </a:rPr>
              <a:t>info@cor2ed</a:t>
            </a:r>
            <a:r>
              <a:rPr lang="en-GB" sz="1200" u="sng" dirty="0">
                <a:solidFill>
                  <a:schemeClr val="accent1"/>
                </a:solidFill>
                <a:latin typeface="Arial" panose="020B0604020202020204" pitchFamily="34" charset="0"/>
                <a:ea typeface="Aileron" charset="0"/>
                <a:cs typeface="Arial" panose="020B0604020202020204" pitchFamily="34" charset="0"/>
                <a:hlinkClick r:id="rId12"/>
              </a:rPr>
              <a:t>.com</a:t>
            </a:r>
            <a:endParaRPr lang="en-GB" sz="1200" u="sng" dirty="0">
              <a:solidFill>
                <a:schemeClr val="accent1"/>
              </a:solidFill>
              <a:latin typeface="Arial" panose="020B0604020202020204" pitchFamily="34" charset="0"/>
              <a:ea typeface="Aileron" charset="0"/>
              <a:cs typeface="Arial" panose="020B0604020202020204" pitchFamily="34" charset="0"/>
            </a:endParaRPr>
          </a:p>
        </p:txBody>
      </p:sp>
      <p:pic>
        <p:nvPicPr>
          <p:cNvPr id="66" name="Graphic 65">
            <a:extLst>
              <a:ext uri="{FF2B5EF4-FFF2-40B4-BE49-F238E27FC236}">
                <a16:creationId xmlns:a16="http://schemas.microsoft.com/office/drawing/2014/main" id="{9DA24A0E-A7B5-0F43-9CEB-3AB37F65AB39}"/>
              </a:ext>
            </a:extLst>
          </p:cNvPr>
          <p:cNvPicPr>
            <a:picLocks noChangeAspect="1"/>
          </p:cNvPicPr>
          <p:nvPr userDrawn="1"/>
        </p:nvPicPr>
        <p:blipFill>
          <a:blip>
            <a:extLst>
              <a:ext uri="{96DAC541-7B7A-43D3-8B79-37D633B846F1}">
                <asvg:svgBlip xmlns:asvg="http://schemas.microsoft.com/office/drawing/2016/SVG/main" r:embed="rId13"/>
              </a:ext>
            </a:extLst>
          </a:blip>
          <a:stretch>
            <a:fillRect/>
          </a:stretch>
        </p:blipFill>
        <p:spPr>
          <a:xfrm>
            <a:off x="6004142" y="5510213"/>
            <a:ext cx="371377" cy="371377"/>
          </a:xfrm>
          <a:prstGeom prst="rect">
            <a:avLst/>
          </a:prstGeom>
        </p:spPr>
      </p:pic>
      <p:pic>
        <p:nvPicPr>
          <p:cNvPr id="68" name="Graphic 67">
            <a:extLst>
              <a:ext uri="{FF2B5EF4-FFF2-40B4-BE49-F238E27FC236}">
                <a16:creationId xmlns:a16="http://schemas.microsoft.com/office/drawing/2014/main" id="{199899B4-83C2-3F41-8722-47C88C99BFC3}"/>
              </a:ext>
            </a:extLst>
          </p:cNvPr>
          <p:cNvPicPr>
            <a:picLocks noChangeAspect="1"/>
          </p:cNvPicPr>
          <p:nvPr userDrawn="1"/>
        </p:nvPicPr>
        <p:blipFill>
          <a:blip>
            <a:extLst>
              <a:ext uri="{96DAC541-7B7A-43D3-8B79-37D633B846F1}">
                <asvg:svgBlip xmlns:asvg="http://schemas.microsoft.com/office/drawing/2016/SVG/main" r:embed="rId14"/>
              </a:ext>
            </a:extLst>
          </a:blip>
          <a:stretch>
            <a:fillRect/>
          </a:stretch>
        </p:blipFill>
        <p:spPr>
          <a:xfrm>
            <a:off x="3563974" y="5510213"/>
            <a:ext cx="373380" cy="373380"/>
          </a:xfrm>
          <a:prstGeom prst="rect">
            <a:avLst/>
          </a:prstGeom>
        </p:spPr>
      </p:pic>
      <p:pic>
        <p:nvPicPr>
          <p:cNvPr id="69" name="Graphic 68">
            <a:extLst>
              <a:ext uri="{FF2B5EF4-FFF2-40B4-BE49-F238E27FC236}">
                <a16:creationId xmlns:a16="http://schemas.microsoft.com/office/drawing/2014/main" id="{21E4A76C-336D-8543-93D3-D9B76F4C2087}"/>
              </a:ext>
            </a:extLst>
          </p:cNvPr>
          <p:cNvPicPr>
            <a:picLocks noChangeAspect="1"/>
          </p:cNvPicPr>
          <p:nvPr userDrawn="1"/>
        </p:nvPicPr>
        <p:blipFill>
          <a:blip>
            <a:extLst>
              <a:ext uri="{96DAC541-7B7A-43D3-8B79-37D633B846F1}">
                <asvg:svgBlip xmlns:asvg="http://schemas.microsoft.com/office/drawing/2016/SVG/main" r:embed="rId15"/>
              </a:ext>
            </a:extLst>
          </a:blip>
          <a:stretch>
            <a:fillRect/>
          </a:stretch>
        </p:blipFill>
        <p:spPr>
          <a:xfrm>
            <a:off x="416331" y="5510213"/>
            <a:ext cx="373380" cy="373380"/>
          </a:xfrm>
          <a:prstGeom prst="rect">
            <a:avLst/>
          </a:prstGeom>
        </p:spPr>
      </p:pic>
      <p:pic>
        <p:nvPicPr>
          <p:cNvPr id="71" name="Graphic 70" descr="Marker with solid fill">
            <a:extLst>
              <a:ext uri="{FF2B5EF4-FFF2-40B4-BE49-F238E27FC236}">
                <a16:creationId xmlns:a16="http://schemas.microsoft.com/office/drawing/2014/main" id="{8B0E120F-318A-8F48-A635-416307D2FCC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966693" y="2391159"/>
            <a:ext cx="313184" cy="313184"/>
          </a:xfrm>
          <a:prstGeom prst="rect">
            <a:avLst/>
          </a:prstGeom>
        </p:spPr>
      </p:pic>
      <p:pic>
        <p:nvPicPr>
          <p:cNvPr id="72" name="Graphic 71" descr="Marker with solid fill">
            <a:extLst>
              <a:ext uri="{FF2B5EF4-FFF2-40B4-BE49-F238E27FC236}">
                <a16:creationId xmlns:a16="http://schemas.microsoft.com/office/drawing/2014/main" id="{F77A31C7-37D0-4C4E-8D6D-8858270DD3E0}"/>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9960009" y="1792711"/>
            <a:ext cx="313184" cy="313184"/>
          </a:xfrm>
          <a:prstGeom prst="rect">
            <a:avLst/>
          </a:prstGeom>
        </p:spPr>
      </p:pic>
      <p:pic>
        <p:nvPicPr>
          <p:cNvPr id="73" name="Graphic 72" descr="Marker with solid fill">
            <a:extLst>
              <a:ext uri="{FF2B5EF4-FFF2-40B4-BE49-F238E27FC236}">
                <a16:creationId xmlns:a16="http://schemas.microsoft.com/office/drawing/2014/main" id="{FA88A190-D239-A34C-9D1C-33E408F3997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10575004" y="1970736"/>
            <a:ext cx="313184" cy="313184"/>
          </a:xfrm>
          <a:prstGeom prst="rect">
            <a:avLst/>
          </a:prstGeom>
        </p:spPr>
      </p:pic>
      <p:pic>
        <p:nvPicPr>
          <p:cNvPr id="74" name="Graphic 73" descr="Marker with solid fill">
            <a:extLst>
              <a:ext uri="{FF2B5EF4-FFF2-40B4-BE49-F238E27FC236}">
                <a16:creationId xmlns:a16="http://schemas.microsoft.com/office/drawing/2014/main" id="{762A8524-C9D8-4044-B5CF-732D93973EB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676647" y="2164582"/>
            <a:ext cx="313184" cy="313184"/>
          </a:xfrm>
          <a:prstGeom prst="rect">
            <a:avLst/>
          </a:prstGeom>
        </p:spPr>
      </p:pic>
      <p:pic>
        <p:nvPicPr>
          <p:cNvPr id="75" name="Graphic 74" descr="Marker with solid fill">
            <a:extLst>
              <a:ext uri="{FF2B5EF4-FFF2-40B4-BE49-F238E27FC236}">
                <a16:creationId xmlns:a16="http://schemas.microsoft.com/office/drawing/2014/main" id="{47185421-2870-3548-A12E-0BDC8DA4BC7D}"/>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961794" y="1306180"/>
            <a:ext cx="313184" cy="313184"/>
          </a:xfrm>
          <a:prstGeom prst="rect">
            <a:avLst/>
          </a:prstGeom>
        </p:spPr>
      </p:pic>
      <p:pic>
        <p:nvPicPr>
          <p:cNvPr id="76" name="Graphic 75" descr="Marker with solid fill">
            <a:extLst>
              <a:ext uri="{FF2B5EF4-FFF2-40B4-BE49-F238E27FC236}">
                <a16:creationId xmlns:a16="http://schemas.microsoft.com/office/drawing/2014/main" id="{313D09C2-EF20-2145-B8BE-FB08ACB1F36F}"/>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498622" y="1897545"/>
            <a:ext cx="313184" cy="313184"/>
          </a:xfrm>
          <a:prstGeom prst="rect">
            <a:avLst/>
          </a:prstGeom>
        </p:spPr>
      </p:pic>
      <p:pic>
        <p:nvPicPr>
          <p:cNvPr id="77" name="Graphic 76" descr="Marker with solid fill">
            <a:extLst>
              <a:ext uri="{FF2B5EF4-FFF2-40B4-BE49-F238E27FC236}">
                <a16:creationId xmlns:a16="http://schemas.microsoft.com/office/drawing/2014/main" id="{F0A2E466-2A1B-144F-AE56-4946394E7FFB}"/>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5484975" y="3540815"/>
            <a:ext cx="313184" cy="313184"/>
          </a:xfrm>
          <a:prstGeom prst="rect">
            <a:avLst/>
          </a:prstGeom>
        </p:spPr>
      </p:pic>
      <p:pic>
        <p:nvPicPr>
          <p:cNvPr id="78" name="Graphic 77" descr="Marker with solid fill">
            <a:extLst>
              <a:ext uri="{FF2B5EF4-FFF2-40B4-BE49-F238E27FC236}">
                <a16:creationId xmlns:a16="http://schemas.microsoft.com/office/drawing/2014/main" id="{CCA7587C-5F96-3B41-A33E-7EE2DD0033A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5289497" y="3912462"/>
            <a:ext cx="313184" cy="313184"/>
          </a:xfrm>
          <a:prstGeom prst="rect">
            <a:avLst/>
          </a:prstGeom>
        </p:spPr>
      </p:pic>
      <p:pic>
        <p:nvPicPr>
          <p:cNvPr id="79" name="Graphic 78" descr="Marker with solid fill">
            <a:extLst>
              <a:ext uri="{FF2B5EF4-FFF2-40B4-BE49-F238E27FC236}">
                <a16:creationId xmlns:a16="http://schemas.microsoft.com/office/drawing/2014/main" id="{48E62363-E642-804D-9BEF-D71E76830B3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982000" y="4300880"/>
            <a:ext cx="313184" cy="313184"/>
          </a:xfrm>
          <a:prstGeom prst="rect">
            <a:avLst/>
          </a:prstGeom>
        </p:spPr>
      </p:pic>
      <p:pic>
        <p:nvPicPr>
          <p:cNvPr id="80" name="Graphic 79" descr="Marker with solid fill">
            <a:extLst>
              <a:ext uri="{FF2B5EF4-FFF2-40B4-BE49-F238E27FC236}">
                <a16:creationId xmlns:a16="http://schemas.microsoft.com/office/drawing/2014/main" id="{3006D2C4-8855-514E-AD29-8CFB220EE882}"/>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545030" y="3200363"/>
            <a:ext cx="313184" cy="313184"/>
          </a:xfrm>
          <a:prstGeom prst="rect">
            <a:avLst/>
          </a:prstGeom>
        </p:spPr>
      </p:pic>
      <p:pic>
        <p:nvPicPr>
          <p:cNvPr id="81" name="Graphic 80" descr="Marker with solid fill">
            <a:extLst>
              <a:ext uri="{FF2B5EF4-FFF2-40B4-BE49-F238E27FC236}">
                <a16:creationId xmlns:a16="http://schemas.microsoft.com/office/drawing/2014/main" id="{D75F734C-D443-4B46-93DA-AF0CF31FBF3A}"/>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687274" y="2439712"/>
            <a:ext cx="313184" cy="313184"/>
          </a:xfrm>
          <a:prstGeom prst="rect">
            <a:avLst/>
          </a:prstGeom>
        </p:spPr>
      </p:pic>
      <p:pic>
        <p:nvPicPr>
          <p:cNvPr id="82" name="Graphic 81" descr="Marker with solid fill">
            <a:extLst>
              <a:ext uri="{FF2B5EF4-FFF2-40B4-BE49-F238E27FC236}">
                <a16:creationId xmlns:a16="http://schemas.microsoft.com/office/drawing/2014/main" id="{C7AE84ED-8422-DC4E-B175-CC5C8F704B8F}"/>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319722" y="2262274"/>
            <a:ext cx="313184" cy="313184"/>
          </a:xfrm>
          <a:prstGeom prst="rect">
            <a:avLst/>
          </a:prstGeom>
        </p:spPr>
      </p:pic>
      <p:pic>
        <p:nvPicPr>
          <p:cNvPr id="83" name="Graphic 82" descr="Marker with solid fill">
            <a:extLst>
              <a:ext uri="{FF2B5EF4-FFF2-40B4-BE49-F238E27FC236}">
                <a16:creationId xmlns:a16="http://schemas.microsoft.com/office/drawing/2014/main" id="{2532B885-263B-9047-A78D-9A81683C9B7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458162" y="1573864"/>
            <a:ext cx="313184" cy="313184"/>
          </a:xfrm>
          <a:prstGeom prst="rect">
            <a:avLst/>
          </a:prstGeom>
        </p:spPr>
      </p:pic>
      <p:pic>
        <p:nvPicPr>
          <p:cNvPr id="84" name="Graphic 83" descr="Marker with solid fill">
            <a:extLst>
              <a:ext uri="{FF2B5EF4-FFF2-40B4-BE49-F238E27FC236}">
                <a16:creationId xmlns:a16="http://schemas.microsoft.com/office/drawing/2014/main" id="{34D460A1-4807-2542-A643-4A069172EFB1}"/>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328690" y="1598140"/>
            <a:ext cx="313184" cy="313184"/>
          </a:xfrm>
          <a:prstGeom prst="rect">
            <a:avLst/>
          </a:prstGeom>
        </p:spPr>
      </p:pic>
      <p:pic>
        <p:nvPicPr>
          <p:cNvPr id="85" name="Graphic 84" descr="Marker with solid fill">
            <a:extLst>
              <a:ext uri="{FF2B5EF4-FFF2-40B4-BE49-F238E27FC236}">
                <a16:creationId xmlns:a16="http://schemas.microsoft.com/office/drawing/2014/main" id="{A74ED9DC-6688-634F-A250-243C66A93ED4}"/>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385334" y="1679060"/>
            <a:ext cx="313184" cy="313184"/>
          </a:xfrm>
          <a:prstGeom prst="rect">
            <a:avLst/>
          </a:prstGeom>
        </p:spPr>
      </p:pic>
      <p:pic>
        <p:nvPicPr>
          <p:cNvPr id="86" name="Graphic 85" descr="Marker with solid fill">
            <a:extLst>
              <a:ext uri="{FF2B5EF4-FFF2-40B4-BE49-F238E27FC236}">
                <a16:creationId xmlns:a16="http://schemas.microsoft.com/office/drawing/2014/main" id="{AEE635D7-DEC7-0148-A210-028FEA359B33}"/>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6875536" y="1670968"/>
            <a:ext cx="313184" cy="313184"/>
          </a:xfrm>
          <a:prstGeom prst="rect">
            <a:avLst/>
          </a:prstGeom>
        </p:spPr>
      </p:pic>
      <p:pic>
        <p:nvPicPr>
          <p:cNvPr id="87" name="Graphic 86" descr="Marker with solid fill">
            <a:extLst>
              <a:ext uri="{FF2B5EF4-FFF2-40B4-BE49-F238E27FC236}">
                <a16:creationId xmlns:a16="http://schemas.microsoft.com/office/drawing/2014/main" id="{7554E447-FE87-C54B-8B21-57EF933B125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094021" y="1565772"/>
            <a:ext cx="313184" cy="313184"/>
          </a:xfrm>
          <a:prstGeom prst="rect">
            <a:avLst/>
          </a:prstGeom>
        </p:spPr>
      </p:pic>
      <p:pic>
        <p:nvPicPr>
          <p:cNvPr id="88" name="Graphic 87" descr="Marker with solid fill">
            <a:extLst>
              <a:ext uri="{FF2B5EF4-FFF2-40B4-BE49-F238E27FC236}">
                <a16:creationId xmlns:a16="http://schemas.microsoft.com/office/drawing/2014/main" id="{443C4B3F-A327-814A-838B-1304A4D2BD7E}"/>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7215401" y="1598140"/>
            <a:ext cx="313184" cy="313184"/>
          </a:xfrm>
          <a:prstGeom prst="rect">
            <a:avLst/>
          </a:prstGeom>
        </p:spPr>
      </p:pic>
      <p:pic>
        <p:nvPicPr>
          <p:cNvPr id="89" name="Graphic 88" descr="Marker with solid fill">
            <a:extLst>
              <a:ext uri="{FF2B5EF4-FFF2-40B4-BE49-F238E27FC236}">
                <a16:creationId xmlns:a16="http://schemas.microsoft.com/office/drawing/2014/main" id="{0DC73A53-C4DE-4445-B167-0D121CD52721}"/>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481562" y="1987144"/>
            <a:ext cx="313184" cy="313184"/>
          </a:xfrm>
          <a:prstGeom prst="rect">
            <a:avLst/>
          </a:prstGeom>
        </p:spPr>
      </p:pic>
      <p:pic>
        <p:nvPicPr>
          <p:cNvPr id="90" name="Graphic 89" descr="Marker with solid fill">
            <a:extLst>
              <a:ext uri="{FF2B5EF4-FFF2-40B4-BE49-F238E27FC236}">
                <a16:creationId xmlns:a16="http://schemas.microsoft.com/office/drawing/2014/main" id="{AF39396C-6A5A-FA42-986E-C13F19F631DA}"/>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376366" y="1946684"/>
            <a:ext cx="313184" cy="313184"/>
          </a:xfrm>
          <a:prstGeom prst="rect">
            <a:avLst/>
          </a:prstGeom>
        </p:spPr>
      </p:pic>
      <p:pic>
        <p:nvPicPr>
          <p:cNvPr id="91" name="Graphic 90" descr="Marker with solid fill">
            <a:extLst>
              <a:ext uri="{FF2B5EF4-FFF2-40B4-BE49-F238E27FC236}">
                <a16:creationId xmlns:a16="http://schemas.microsoft.com/office/drawing/2014/main" id="{ADA742A8-F8A3-C34A-B42B-1DC158290AFD}"/>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085053" y="1623003"/>
            <a:ext cx="313184" cy="313184"/>
          </a:xfrm>
          <a:prstGeom prst="rect">
            <a:avLst/>
          </a:prstGeom>
        </p:spPr>
      </p:pic>
      <p:pic>
        <p:nvPicPr>
          <p:cNvPr id="92" name="Graphic 91" descr="Marker with solid fill">
            <a:extLst>
              <a:ext uri="{FF2B5EF4-FFF2-40B4-BE49-F238E27FC236}">
                <a16:creationId xmlns:a16="http://schemas.microsoft.com/office/drawing/2014/main" id="{461D264F-BF20-1F41-8FCE-E4D7FA9A13E3}"/>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182157" y="1720107"/>
            <a:ext cx="313184" cy="313184"/>
          </a:xfrm>
          <a:prstGeom prst="rect">
            <a:avLst/>
          </a:prstGeom>
        </p:spPr>
      </p:pic>
      <p:pic>
        <p:nvPicPr>
          <p:cNvPr id="93" name="Graphic 92" descr="Marker with solid fill">
            <a:extLst>
              <a:ext uri="{FF2B5EF4-FFF2-40B4-BE49-F238E27FC236}">
                <a16:creationId xmlns:a16="http://schemas.microsoft.com/office/drawing/2014/main" id="{01505620-15B1-1A4D-A195-EB87809CBA7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4165973" y="1792935"/>
            <a:ext cx="313184" cy="313184"/>
          </a:xfrm>
          <a:prstGeom prst="rect">
            <a:avLst/>
          </a:prstGeom>
        </p:spPr>
      </p:pic>
      <p:pic>
        <p:nvPicPr>
          <p:cNvPr id="94" name="Graphic 93" descr="Marker with solid fill">
            <a:extLst>
              <a:ext uri="{FF2B5EF4-FFF2-40B4-BE49-F238E27FC236}">
                <a16:creationId xmlns:a16="http://schemas.microsoft.com/office/drawing/2014/main" id="{BD6E3A08-1566-B845-979E-76E658A5C7DD}"/>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712820" y="1703922"/>
            <a:ext cx="313184" cy="313184"/>
          </a:xfrm>
          <a:prstGeom prst="rect">
            <a:avLst/>
          </a:prstGeom>
        </p:spPr>
      </p:pic>
      <p:pic>
        <p:nvPicPr>
          <p:cNvPr id="95" name="Graphic 94" descr="Marker with solid fill">
            <a:extLst>
              <a:ext uri="{FF2B5EF4-FFF2-40B4-BE49-F238E27FC236}">
                <a16:creationId xmlns:a16="http://schemas.microsoft.com/office/drawing/2014/main" id="{A2C3FACD-9BE7-DD4C-8D35-EB2BEAD9FBD5}"/>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777555" y="1970961"/>
            <a:ext cx="313184" cy="313184"/>
          </a:xfrm>
          <a:prstGeom prst="rect">
            <a:avLst/>
          </a:prstGeom>
        </p:spPr>
      </p:pic>
      <p:pic>
        <p:nvPicPr>
          <p:cNvPr id="96" name="Graphic 95" descr="Marker with solid fill">
            <a:extLst>
              <a:ext uri="{FF2B5EF4-FFF2-40B4-BE49-F238E27FC236}">
                <a16:creationId xmlns:a16="http://schemas.microsoft.com/office/drawing/2014/main" id="{46E87B89-E78F-A14C-99F2-0421570F16BC}"/>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842291" y="2084249"/>
            <a:ext cx="313184" cy="313184"/>
          </a:xfrm>
          <a:prstGeom prst="rect">
            <a:avLst/>
          </a:prstGeom>
        </p:spPr>
      </p:pic>
      <p:pic>
        <p:nvPicPr>
          <p:cNvPr id="97" name="Graphic 96" descr="Marker with solid fill">
            <a:extLst>
              <a:ext uri="{FF2B5EF4-FFF2-40B4-BE49-F238E27FC236}">
                <a16:creationId xmlns:a16="http://schemas.microsoft.com/office/drawing/2014/main" id="{21971F66-27DB-C94C-A121-37F50845B811}"/>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389137" y="2148985"/>
            <a:ext cx="313184" cy="313184"/>
          </a:xfrm>
          <a:prstGeom prst="rect">
            <a:avLst/>
          </a:prstGeom>
        </p:spPr>
      </p:pic>
      <p:pic>
        <p:nvPicPr>
          <p:cNvPr id="98" name="Graphic 97" descr="Marker with solid fill">
            <a:extLst>
              <a:ext uri="{FF2B5EF4-FFF2-40B4-BE49-F238E27FC236}">
                <a16:creationId xmlns:a16="http://schemas.microsoft.com/office/drawing/2014/main" id="{F9EF303E-5F8A-5841-B5FB-7215092D7199}"/>
              </a:ext>
            </a:extLst>
          </p:cNvPr>
          <p:cNvPicPr>
            <a:picLocks noChangeAspect="1"/>
          </p:cNvPicPr>
          <p:nvPr userDrawn="1"/>
        </p:nvPicPr>
        <p:blipFill>
          <a:blip>
            <a:extLst>
              <a:ext uri="{96DAC541-7B7A-43D3-8B79-37D633B846F1}">
                <asvg:svgBlip xmlns:asvg="http://schemas.microsoft.com/office/drawing/2016/SVG/main" r:embed="rId11"/>
              </a:ext>
            </a:extLst>
          </a:blip>
          <a:stretch>
            <a:fillRect/>
          </a:stretch>
        </p:blipFill>
        <p:spPr>
          <a:xfrm>
            <a:off x="3324401" y="1987144"/>
            <a:ext cx="313184" cy="313184"/>
          </a:xfrm>
          <a:prstGeom prst="rect">
            <a:avLst/>
          </a:prstGeom>
        </p:spPr>
      </p:pic>
      <p:sp>
        <p:nvSpPr>
          <p:cNvPr id="103" name="Rectangle 102">
            <a:hlinkClick r:id="rId8"/>
            <a:extLst>
              <a:ext uri="{FF2B5EF4-FFF2-40B4-BE49-F238E27FC236}">
                <a16:creationId xmlns:a16="http://schemas.microsoft.com/office/drawing/2014/main" id="{F9B80F2A-9AF6-7C46-83DC-D13BDFBA94F0}"/>
              </a:ext>
            </a:extLst>
          </p:cNvPr>
          <p:cNvSpPr/>
          <p:nvPr userDrawn="1"/>
        </p:nvSpPr>
        <p:spPr>
          <a:xfrm>
            <a:off x="3503712" y="5480236"/>
            <a:ext cx="2271388" cy="42023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Arial" panose="020B0604020202020204" pitchFamily="34" charset="0"/>
              <a:cs typeface="Arial" panose="020B0604020202020204" pitchFamily="34" charset="0"/>
            </a:endParaRPr>
          </a:p>
        </p:txBody>
      </p:sp>
      <p:pic>
        <p:nvPicPr>
          <p:cNvPr id="6" name="Graphic 5">
            <a:extLst>
              <a:ext uri="{FF2B5EF4-FFF2-40B4-BE49-F238E27FC236}">
                <a16:creationId xmlns:a16="http://schemas.microsoft.com/office/drawing/2014/main" id="{1F9C2E3B-7222-6BD2-E6E7-A68ADEA61192}"/>
              </a:ext>
            </a:extLst>
          </p:cNvPr>
          <p:cNvPicPr>
            <a:picLocks noChangeAspect="1"/>
          </p:cNvPicPr>
          <p:nvPr userDrawn="1"/>
        </p:nvPicPr>
        <p:blipFill>
          <a:blip>
            <a:extLst>
              <a:ext uri="{96DAC541-7B7A-43D3-8B79-37D633B846F1}">
                <asvg:svgBlip xmlns:asvg="http://schemas.microsoft.com/office/drawing/2016/SVG/main" r:embed="rId16"/>
              </a:ext>
            </a:extLst>
          </a:blip>
          <a:stretch>
            <a:fillRect/>
          </a:stretch>
        </p:blipFill>
        <p:spPr>
          <a:xfrm>
            <a:off x="263352" y="4533391"/>
            <a:ext cx="2080353" cy="983841"/>
          </a:xfrm>
          <a:prstGeom prst="rect">
            <a:avLst/>
          </a:prstGeom>
        </p:spPr>
      </p:pic>
      <p:sp>
        <p:nvSpPr>
          <p:cNvPr id="5" name="TextBox 4">
            <a:extLst>
              <a:ext uri="{FF2B5EF4-FFF2-40B4-BE49-F238E27FC236}">
                <a16:creationId xmlns:a16="http://schemas.microsoft.com/office/drawing/2014/main" id="{D2FB7ECA-3BDF-01A1-0E34-DD3CA569A695}"/>
              </a:ext>
            </a:extLst>
          </p:cNvPr>
          <p:cNvSpPr txBox="1"/>
          <p:nvPr userDrawn="1"/>
        </p:nvSpPr>
        <p:spPr>
          <a:xfrm>
            <a:off x="312097" y="4275367"/>
            <a:ext cx="2351584" cy="307777"/>
          </a:xfrm>
          <a:prstGeom prst="rect">
            <a:avLst/>
          </a:prstGeom>
          <a:noFill/>
        </p:spPr>
        <p:txBody>
          <a:bodyPr wrap="square" rtlCol="0">
            <a:spAutoFit/>
          </a:bodyPr>
          <a:lstStyle/>
          <a:p>
            <a:r>
              <a:rPr lang="en-GB" sz="1400" b="0" i="0" dirty="0">
                <a:solidFill>
                  <a:schemeClr val="tx2"/>
                </a:solidFill>
                <a:latin typeface="Arial" panose="020B0604020202020204" pitchFamily="34" charset="0"/>
                <a:ea typeface="Aileron" charset="0"/>
                <a:cs typeface="Arial" panose="020B0604020202020204" pitchFamily="34" charset="0"/>
              </a:rPr>
              <a:t>For more information visit</a:t>
            </a:r>
          </a:p>
        </p:txBody>
      </p:sp>
      <p:sp>
        <p:nvSpPr>
          <p:cNvPr id="2" name="TextBox 1">
            <a:extLst>
              <a:ext uri="{FF2B5EF4-FFF2-40B4-BE49-F238E27FC236}">
                <a16:creationId xmlns:a16="http://schemas.microsoft.com/office/drawing/2014/main" id="{DD823B25-0725-D7B5-40A2-A6C6C2366BA1}"/>
              </a:ext>
            </a:extLst>
          </p:cNvPr>
          <p:cNvSpPr txBox="1"/>
          <p:nvPr userDrawn="1"/>
        </p:nvSpPr>
        <p:spPr>
          <a:xfrm>
            <a:off x="3080281" y="6033094"/>
            <a:ext cx="2540998" cy="424732"/>
          </a:xfrm>
          <a:prstGeom prst="rect">
            <a:avLst/>
          </a:prstGeom>
          <a:noFill/>
        </p:spPr>
        <p:txBody>
          <a:bodyPr wrap="square" rtlCol="0">
            <a:spAutoFit/>
          </a:bodyPr>
          <a:lstStyle/>
          <a:p>
            <a:pPr>
              <a:lnSpc>
                <a:spcPct val="90000"/>
              </a:lnSpc>
            </a:pPr>
            <a:r>
              <a:rPr lang="en-GB" sz="1000" b="1" dirty="0">
                <a:solidFill>
                  <a:schemeClr val="tx2"/>
                </a:solidFill>
                <a:latin typeface="Arial" panose="020B0604020202020204" pitchFamily="34" charset="0"/>
                <a:ea typeface="Aileron" charset="0"/>
                <a:cs typeface="Arial" panose="020B0604020202020204" pitchFamily="34" charset="0"/>
              </a:rPr>
              <a:t>Follow us on</a:t>
            </a:r>
          </a:p>
          <a:p>
            <a:pPr>
              <a:lnSpc>
                <a:spcPct val="90000"/>
              </a:lnSpc>
            </a:pPr>
            <a:r>
              <a:rPr lang="en-GB" sz="1400" dirty="0">
                <a:solidFill>
                  <a:schemeClr val="tx2"/>
                </a:solidFill>
                <a:latin typeface="Arial" panose="020B0604020202020204" pitchFamily="34" charset="0"/>
                <a:ea typeface="Aileron" charset="0"/>
                <a:cs typeface="Arial" panose="020B0604020202020204" pitchFamily="34" charset="0"/>
              </a:rPr>
              <a:t>X </a:t>
            </a:r>
            <a:r>
              <a:rPr lang="en-GB" sz="1400" u="sng" dirty="0">
                <a:solidFill>
                  <a:schemeClr val="accent1"/>
                </a:solidFill>
                <a:latin typeface="Arial" panose="020B0604020202020204" pitchFamily="34" charset="0"/>
                <a:ea typeface="Aileron" charset="0"/>
                <a:cs typeface="Arial" panose="020B0604020202020204" pitchFamily="34" charset="0"/>
                <a:hlinkClick r:id="rId17"/>
              </a:rPr>
              <a:t>@LungConnect</a:t>
            </a:r>
            <a:endParaRPr lang="en-GB" sz="1400" u="sng" dirty="0">
              <a:solidFill>
                <a:schemeClr val="accent1"/>
              </a:solidFill>
              <a:latin typeface="Arial" panose="020B0604020202020204" pitchFamily="34" charset="0"/>
              <a:ea typeface="Aileron" charset="0"/>
              <a:cs typeface="Arial" panose="020B0604020202020204" pitchFamily="34" charset="0"/>
            </a:endParaRPr>
          </a:p>
        </p:txBody>
      </p:sp>
      <p:sp>
        <p:nvSpPr>
          <p:cNvPr id="4" name="Rectangle 3">
            <a:hlinkClick r:id="rId18"/>
            <a:extLst>
              <a:ext uri="{FF2B5EF4-FFF2-40B4-BE49-F238E27FC236}">
                <a16:creationId xmlns:a16="http://schemas.microsoft.com/office/drawing/2014/main" id="{2DBBAE75-8671-C9A9-E579-BBFF792C93E2}"/>
              </a:ext>
            </a:extLst>
          </p:cNvPr>
          <p:cNvSpPr/>
          <p:nvPr userDrawn="1"/>
        </p:nvSpPr>
        <p:spPr>
          <a:xfrm>
            <a:off x="2661899" y="6013518"/>
            <a:ext cx="2773130" cy="420239"/>
          </a:xfrm>
          <a:prstGeom prst="rect">
            <a:avLst/>
          </a:prstGeom>
          <a:noFill/>
          <a:ln>
            <a:noFill/>
          </a:ln>
        </p:spPr>
        <p:style>
          <a:lnRef idx="2">
            <a:schemeClr val="dk1"/>
          </a:lnRef>
          <a:fillRef idx="1">
            <a:schemeClr val="lt1"/>
          </a:fillRef>
          <a:effectRef idx="0">
            <a:schemeClr val="dk1"/>
          </a:effectRef>
          <a:fontRef idx="minor">
            <a:schemeClr val="dk1"/>
          </a:fontRef>
        </p:style>
        <p:txBody>
          <a:bodyPr rtlCol="0" anchor="ctr"/>
          <a:lstStyle/>
          <a:p>
            <a:pPr algn="ctr"/>
            <a:endParaRPr lang="en-US" dirty="0">
              <a:latin typeface="Arial" panose="020B0604020202020204" pitchFamily="34" charset="0"/>
              <a:cs typeface="Arial" panose="020B0604020202020204" pitchFamily="34" charset="0"/>
            </a:endParaRPr>
          </a:p>
        </p:txBody>
      </p:sp>
      <p:pic>
        <p:nvPicPr>
          <p:cNvPr id="7" name="Graphic 6">
            <a:extLst>
              <a:ext uri="{FF2B5EF4-FFF2-40B4-BE49-F238E27FC236}">
                <a16:creationId xmlns:a16="http://schemas.microsoft.com/office/drawing/2014/main" id="{869C2298-A984-0273-0E84-B7391E8ABA8F}"/>
              </a:ext>
            </a:extLst>
          </p:cNvPr>
          <p:cNvPicPr>
            <a:picLocks noChangeAspect="1"/>
          </p:cNvPicPr>
          <p:nvPr userDrawn="1"/>
        </p:nvPicPr>
        <p:blipFill>
          <a:blip>
            <a:extLst>
              <a:ext uri="{96DAC541-7B7A-43D3-8B79-37D633B846F1}">
                <asvg:svgBlip xmlns:asvg="http://schemas.microsoft.com/office/drawing/2016/SVG/main" r:embed="rId19"/>
              </a:ext>
            </a:extLst>
          </a:blip>
          <a:stretch>
            <a:fillRect/>
          </a:stretch>
        </p:blipFill>
        <p:spPr>
          <a:xfrm>
            <a:off x="2722162" y="6035310"/>
            <a:ext cx="373380" cy="373380"/>
          </a:xfrm>
          <a:prstGeom prst="rect">
            <a:avLst/>
          </a:prstGeom>
        </p:spPr>
      </p:pic>
      <p:pic>
        <p:nvPicPr>
          <p:cNvPr id="8" name="Picture 7">
            <a:extLst>
              <a:ext uri="{FF2B5EF4-FFF2-40B4-BE49-F238E27FC236}">
                <a16:creationId xmlns:a16="http://schemas.microsoft.com/office/drawing/2014/main" id="{22488C44-666E-A82B-C0A2-8A70F47FB969}"/>
              </a:ext>
            </a:extLst>
          </p:cNvPr>
          <p:cNvPicPr>
            <a:picLocks noChangeAspect="1"/>
          </p:cNvPicPr>
          <p:nvPr userDrawn="1"/>
        </p:nvPicPr>
        <p:blipFill>
          <a:blip r:embed="rId20"/>
          <a:srcRect/>
          <a:stretch/>
        </p:blipFill>
        <p:spPr>
          <a:xfrm>
            <a:off x="2780877" y="6091252"/>
            <a:ext cx="255950" cy="261496"/>
          </a:xfrm>
          <a:prstGeom prst="rect">
            <a:avLst/>
          </a:prstGeom>
          <a:noFill/>
        </p:spPr>
      </p:pic>
    </p:spTree>
  </p:cSld>
  <p:clrMapOvr>
    <a:masterClrMapping/>
  </p:clrMapOvr>
  <p:transition>
    <p:fade/>
  </p:transition>
  <p:extLst>
    <p:ext uri="{DCECCB84-F9BA-43D5-87BE-67443E8EF086}">
      <p15:sldGuideLst xmlns:p15="http://schemas.microsoft.com/office/powerpoint/2012/main">
        <p15:guide id="1" pos="274" userDrawn="1">
          <p15:clr>
            <a:srgbClr val="FBAE40"/>
          </p15:clr>
        </p15:guide>
        <p15:guide id="2" orient="horz" pos="548" userDrawn="1">
          <p15:clr>
            <a:srgbClr val="FBAE40"/>
          </p15:clr>
        </p15:guide>
        <p15:guide id="3" pos="1471" userDrawn="1">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Title and content">
    <p:spTree>
      <p:nvGrpSpPr>
        <p:cNvPr id="1" name=""/>
        <p:cNvGrpSpPr/>
        <p:nvPr/>
      </p:nvGrpSpPr>
      <p:grpSpPr>
        <a:xfrm>
          <a:off x="0" y="0"/>
          <a:ext cx="0" cy="0"/>
          <a:chOff x="0" y="0"/>
          <a:chExt cx="0" cy="0"/>
        </a:xfrm>
      </p:grpSpPr>
      <p:sp>
        <p:nvSpPr>
          <p:cNvPr id="3" name="Content Placeholder 2"/>
          <p:cNvSpPr>
            <a:spLocks noGrp="1"/>
          </p:cNvSpPr>
          <p:nvPr>
            <p:ph sz="quarter" idx="12"/>
          </p:nvPr>
        </p:nvSpPr>
        <p:spPr>
          <a:xfrm>
            <a:off x="620184" y="1425600"/>
            <a:ext cx="10963200" cy="4525200"/>
          </a:xfrm>
        </p:spPr>
        <p:txBody>
          <a:bodyPr>
            <a:noAutofit/>
          </a:bodyPr>
          <a:lstStyle>
            <a:lvl1pPr>
              <a:buClr>
                <a:schemeClr val="accent1"/>
              </a:buClr>
              <a:defRPr>
                <a:latin typeface="Arial" panose="020B0604020202020204" pitchFamily="34" charset="0"/>
                <a:cs typeface="Arial" panose="020B0604020202020204" pitchFamily="34" charset="0"/>
              </a:defRPr>
            </a:lvl1pPr>
            <a:lvl2pPr>
              <a:defRPr>
                <a:latin typeface="Arial" panose="020B0604020202020204" pitchFamily="34" charset="0"/>
                <a:cs typeface="Arial" panose="020B0604020202020204" pitchFamily="34" charset="0"/>
              </a:defRPr>
            </a:lvl2pPr>
            <a:lvl3pPr>
              <a:defRPr>
                <a:latin typeface="Arial" panose="020B0604020202020204" pitchFamily="34" charset="0"/>
                <a:cs typeface="Arial" panose="020B0604020202020204" pitchFamily="34" charset="0"/>
              </a:defRPr>
            </a:lvl3pPr>
            <a:lvl4pPr>
              <a:defRPr>
                <a:latin typeface="Arial" panose="020B0604020202020204" pitchFamily="34" charset="0"/>
                <a:cs typeface="Arial" panose="020B0604020202020204" pitchFamily="34" charset="0"/>
              </a:defRPr>
            </a:lvl4pPr>
            <a:lvl5pPr>
              <a:defRPr>
                <a:latin typeface="Arial" panose="020B0604020202020204" pitchFamily="34" charset="0"/>
                <a:cs typeface="Arial" panose="020B0604020202020204" pitchFamily="34" charset="0"/>
              </a:defRPr>
            </a:lvl5p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sp>
        <p:nvSpPr>
          <p:cNvPr id="5" name="Title 4"/>
          <p:cNvSpPr>
            <a:spLocks noGrp="1"/>
          </p:cNvSpPr>
          <p:nvPr>
            <p:ph type="title"/>
          </p:nvPr>
        </p:nvSpPr>
        <p:spPr/>
        <p:txBody>
          <a:bodyPr anchor="t"/>
          <a:lstStyle>
            <a:lvl1pPr>
              <a:lnSpc>
                <a:spcPct val="100000"/>
              </a:lnSpc>
              <a:defRPr>
                <a:latin typeface="Arial" panose="020B0604020202020204" pitchFamily="34" charset="0"/>
                <a:cs typeface="Arial" panose="020B0604020202020204" pitchFamily="34" charset="0"/>
              </a:defRPr>
            </a:lvl1pPr>
          </a:lstStyle>
          <a:p>
            <a:r>
              <a:rPr lang="en-GB" dirty="0"/>
              <a:t>Click to edit Master title style</a:t>
            </a:r>
            <a:endParaRPr lang="en-US" dirty="0"/>
          </a:p>
        </p:txBody>
      </p:sp>
      <p:sp>
        <p:nvSpPr>
          <p:cNvPr id="7" name="Content Placeholder 5">
            <a:extLst>
              <a:ext uri="{FF2B5EF4-FFF2-40B4-BE49-F238E27FC236}">
                <a16:creationId xmlns:a16="http://schemas.microsoft.com/office/drawing/2014/main" id="{A9B8AF02-8DFA-0F48-AD52-63D63C30E8AB}"/>
              </a:ext>
            </a:extLst>
          </p:cNvPr>
          <p:cNvSpPr>
            <a:spLocks noGrp="1"/>
          </p:cNvSpPr>
          <p:nvPr>
            <p:ph sz="quarter" idx="15"/>
          </p:nvPr>
        </p:nvSpPr>
        <p:spPr>
          <a:xfrm>
            <a:off x="620183" y="6356351"/>
            <a:ext cx="10180339" cy="365125"/>
          </a:xfrm>
          <a:prstGeom prst="rect">
            <a:avLst/>
          </a:prstGeom>
        </p:spPr>
        <p:txBody>
          <a:bodyPr anchor="ctr" anchorCtr="0">
            <a:noAutofit/>
          </a:bodyPr>
          <a:lstStyle>
            <a:lvl1pPr marL="0" indent="0">
              <a:spcBef>
                <a:spcPts val="300"/>
              </a:spcBef>
              <a:buNone/>
              <a:defRPr sz="1200" spc="-30" baseline="0">
                <a:solidFill>
                  <a:srgbClr val="5D8298"/>
                </a:solidFill>
                <a:latin typeface="Arial" panose="020B0604020202020204" pitchFamily="34" charset="0"/>
                <a:cs typeface="Arial" panose="020B0604020202020204" pitchFamily="34" charset="0"/>
              </a:defRPr>
            </a:lvl1pPr>
            <a:lvl2pPr marL="457200" indent="0">
              <a:buNone/>
              <a:defRPr sz="1200">
                <a:latin typeface="PT Sans Narrow"/>
                <a:cs typeface="PT Sans Narrow"/>
              </a:defRPr>
            </a:lvl2pPr>
            <a:lvl3pPr marL="914400" indent="0">
              <a:buNone/>
              <a:defRPr sz="1200">
                <a:latin typeface="PT Sans Narrow"/>
                <a:cs typeface="PT Sans Narrow"/>
              </a:defRPr>
            </a:lvl3pPr>
            <a:lvl4pPr marL="1371600" indent="0">
              <a:buNone/>
              <a:defRPr sz="1200">
                <a:latin typeface="PT Sans Narrow"/>
                <a:cs typeface="PT Sans Narrow"/>
              </a:defRPr>
            </a:lvl4pPr>
            <a:lvl5pPr marL="1828800" indent="0">
              <a:buNone/>
              <a:defRPr sz="1200">
                <a:latin typeface="PT Sans Narrow"/>
                <a:cs typeface="PT Sans Narrow"/>
              </a:defRPr>
            </a:lvl5pPr>
          </a:lstStyle>
          <a:p>
            <a:pPr lvl="0"/>
            <a:r>
              <a:rPr lang="en-GB" dirty="0"/>
              <a:t>Click to edit Master text styles</a:t>
            </a:r>
          </a:p>
        </p:txBody>
      </p:sp>
      <p:sp>
        <p:nvSpPr>
          <p:cNvPr id="4" name="Espace réservé du numéro de diapositive 6">
            <a:extLst>
              <a:ext uri="{FF2B5EF4-FFF2-40B4-BE49-F238E27FC236}">
                <a16:creationId xmlns:a16="http://schemas.microsoft.com/office/drawing/2014/main" id="{6A2118EB-86F9-A779-8DB8-0BAF925EB601}"/>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extLst>
      <p:ext uri="{BB962C8B-B14F-4D97-AF65-F5344CB8AC3E}">
        <p14:creationId xmlns:p14="http://schemas.microsoft.com/office/powerpoint/2010/main" val="3717787317"/>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emf"/><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3" name="Rectangle 2"/>
          <p:cNvSpPr/>
          <p:nvPr userDrawn="1"/>
        </p:nvSpPr>
        <p:spPr>
          <a:xfrm>
            <a:off x="0" y="0"/>
            <a:ext cx="12192000" cy="6858000"/>
          </a:xfrm>
          <a:prstGeom prst="rect">
            <a:avLst/>
          </a:prstGeom>
          <a:noFill/>
          <a:ln w="127000" cap="flat" cmpd="sng" algn="ctr">
            <a:solidFill>
              <a:srgbClr val="5D8298"/>
            </a:solidFill>
            <a:prstDash val="solid"/>
            <a:round/>
            <a:headEnd type="none" w="med" len="med"/>
            <a:tailEnd type="none" w="med" len="med"/>
          </a:ln>
          <a:effectLst/>
        </p:spPr>
        <p:style>
          <a:lnRef idx="1">
            <a:schemeClr val="accent1"/>
          </a:lnRef>
          <a:fillRef idx="3">
            <a:schemeClr val="accent1"/>
          </a:fillRef>
          <a:effectRef idx="2">
            <a:schemeClr val="accent1"/>
          </a:effectRef>
          <a:fontRef idx="minor">
            <a:schemeClr val="lt1"/>
          </a:fontRef>
        </p:style>
        <p:txBody>
          <a:bodyPr anchor="ctr"/>
          <a:lstStyle/>
          <a:p>
            <a:pPr algn="ctr" eaLnBrk="1" fontAlgn="auto" hangingPunct="1">
              <a:spcBef>
                <a:spcPts val="0"/>
              </a:spcBef>
              <a:spcAft>
                <a:spcPts val="0"/>
              </a:spcAft>
              <a:defRPr/>
            </a:pPr>
            <a:endParaRPr lang="fr-FR" sz="1800" dirty="0">
              <a:latin typeface="Arial" panose="020B0604020202020204" pitchFamily="34" charset="0"/>
              <a:cs typeface="Arial" panose="020B0604020202020204" pitchFamily="34" charset="0"/>
            </a:endParaRPr>
          </a:p>
        </p:txBody>
      </p:sp>
      <p:sp>
        <p:nvSpPr>
          <p:cNvPr id="2" name="Title Placeholder 1"/>
          <p:cNvSpPr>
            <a:spLocks noGrp="1"/>
          </p:cNvSpPr>
          <p:nvPr>
            <p:ph type="title"/>
          </p:nvPr>
        </p:nvSpPr>
        <p:spPr>
          <a:xfrm>
            <a:off x="619201" y="259200"/>
            <a:ext cx="10963199" cy="864000"/>
          </a:xfrm>
          <a:prstGeom prst="rect">
            <a:avLst/>
          </a:prstGeom>
        </p:spPr>
        <p:txBody>
          <a:bodyPr vert="horz" lIns="0" tIns="0" rIns="0" bIns="0" rtlCol="0" anchor="t" anchorCtr="0">
            <a:normAutofit/>
          </a:bodyPr>
          <a:lstStyle/>
          <a:p>
            <a:r>
              <a:rPr lang="en-GB" dirty="0"/>
              <a:t>Click to edit Master title style</a:t>
            </a:r>
            <a:endParaRPr lang="en-US" dirty="0"/>
          </a:p>
        </p:txBody>
      </p:sp>
      <p:sp>
        <p:nvSpPr>
          <p:cNvPr id="6" name="Text Placeholder 4"/>
          <p:cNvSpPr>
            <a:spLocks noGrp="1"/>
          </p:cNvSpPr>
          <p:nvPr>
            <p:ph type="body" idx="1"/>
          </p:nvPr>
        </p:nvSpPr>
        <p:spPr>
          <a:xfrm>
            <a:off x="619200" y="1425600"/>
            <a:ext cx="10963200" cy="4525200"/>
          </a:xfrm>
          <a:prstGeom prst="rect">
            <a:avLst/>
          </a:prstGeom>
        </p:spPr>
        <p:txBody>
          <a:bodyPr vert="horz" lIns="0" tIns="0" rIns="0" bIns="0" rtlCol="0">
            <a:normAutofit/>
          </a:bodyPr>
          <a:lstStyle/>
          <a:p>
            <a:pPr lvl="0"/>
            <a:r>
              <a:rPr lang="en-GB" dirty="0"/>
              <a:t>Click to edit Master text styles</a:t>
            </a:r>
          </a:p>
          <a:p>
            <a:pPr lvl="1"/>
            <a:r>
              <a:rPr lang="en-GB" dirty="0"/>
              <a:t>Second level</a:t>
            </a:r>
          </a:p>
          <a:p>
            <a:pPr lvl="2"/>
            <a:r>
              <a:rPr lang="en-GB" dirty="0"/>
              <a:t>Third level</a:t>
            </a:r>
          </a:p>
          <a:p>
            <a:pPr lvl="3"/>
            <a:r>
              <a:rPr lang="en-GB" dirty="0"/>
              <a:t>Fourth level</a:t>
            </a:r>
          </a:p>
          <a:p>
            <a:pPr lvl="4"/>
            <a:r>
              <a:rPr lang="en-GB" dirty="0"/>
              <a:t>Fifth level</a:t>
            </a:r>
            <a:endParaRPr lang="en-US" dirty="0"/>
          </a:p>
        </p:txBody>
      </p:sp>
      <p:pic>
        <p:nvPicPr>
          <p:cNvPr id="4" name="Image 4">
            <a:extLst>
              <a:ext uri="{FF2B5EF4-FFF2-40B4-BE49-F238E27FC236}">
                <a16:creationId xmlns:a16="http://schemas.microsoft.com/office/drawing/2014/main" id="{E7F9D50C-DEBF-80BB-D1FB-76D628920997}"/>
              </a:ext>
            </a:extLst>
          </p:cNvPr>
          <p:cNvPicPr>
            <a:picLocks noChangeAspect="1" noChangeArrowheads="1"/>
          </p:cNvPicPr>
          <p:nvPr userDrawn="1"/>
        </p:nvPicPr>
        <p:blipFill>
          <a:blip r:embed="rId17">
            <a:alphaModFix amt="36000"/>
            <a:extLst>
              <a:ext uri="{28A0092B-C50C-407E-A947-70E740481C1C}">
                <a14:useLocalDpi xmlns:a14="http://schemas.microsoft.com/office/drawing/2010/main"/>
              </a:ext>
            </a:extLst>
          </a:blip>
          <a:srcRect/>
          <a:stretch>
            <a:fillRect/>
          </a:stretch>
        </p:blipFill>
        <p:spPr bwMode="auto">
          <a:xfrm rot="9573297">
            <a:off x="10198888" y="1234248"/>
            <a:ext cx="6445249" cy="7770813"/>
          </a:xfrm>
          <a:prstGeom prst="rect">
            <a:avLst/>
          </a:prstGeom>
          <a:noFill/>
          <a:ln>
            <a:noFill/>
          </a:ln>
          <a:extLst>
            <a:ext uri="{909E8E84-426E-40dd-AFC4-6F175D3DCCD1}">
              <a14:hiddenFill xmlns="" xmlns:a14="http://schemas.microsoft.com/office/drawing/2010/main">
                <a:solidFill>
                  <a:srgbClr val="FFFFFF">
                    <a:alpha val="36078"/>
                  </a:srgbClr>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5" name="Espace réservé du numéro de diapositive 6">
            <a:extLst>
              <a:ext uri="{FF2B5EF4-FFF2-40B4-BE49-F238E27FC236}">
                <a16:creationId xmlns:a16="http://schemas.microsoft.com/office/drawing/2014/main" id="{AB007972-AA7D-E25E-CCAA-A6ABE5AB38FA}"/>
              </a:ext>
            </a:extLst>
          </p:cNvPr>
          <p:cNvSpPr>
            <a:spLocks noGrp="1"/>
          </p:cNvSpPr>
          <p:nvPr>
            <p:ph type="sldNum" sz="quarter" idx="4"/>
          </p:nvPr>
        </p:nvSpPr>
        <p:spPr>
          <a:xfrm>
            <a:off x="10800523" y="6428359"/>
            <a:ext cx="781877" cy="365125"/>
          </a:xfrm>
          <a:prstGeom prst="rect">
            <a:avLst/>
          </a:prstGeom>
        </p:spPr>
        <p:txBody>
          <a:bodyPr vert="horz" lIns="0" tIns="0" rIns="0" bIns="0" rtlCol="0" anchor="ctr"/>
          <a:lstStyle>
            <a:lvl1pPr algn="r">
              <a:defRPr sz="1100">
                <a:solidFill>
                  <a:srgbClr val="5D8298"/>
                </a:solidFill>
                <a:latin typeface="Arial" panose="020B0604020202020204" pitchFamily="34" charset="0"/>
                <a:ea typeface="Verdana" panose="020B0604030504040204" pitchFamily="34" charset="0"/>
                <a:cs typeface="Arial" panose="020B0604020202020204" pitchFamily="34" charset="0"/>
              </a:defRPr>
            </a:lvl1pPr>
          </a:lstStyle>
          <a:p>
            <a:fld id="{FCE43C0F-8A7B-3A4B-9DB5-B3472E36E833}" type="slidenum">
              <a:rPr lang="en-GB" smtClean="0"/>
              <a:pPr/>
              <a:t>‹#›</a:t>
            </a:fld>
            <a:endParaRPr lang="en-GB"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81" r:id="rId3"/>
    <p:sldLayoutId id="2147483662" r:id="rId4"/>
    <p:sldLayoutId id="2147483661" r:id="rId5"/>
    <p:sldLayoutId id="2147483658" r:id="rId6"/>
    <p:sldLayoutId id="2147483652" r:id="rId7"/>
    <p:sldLayoutId id="2147483680" r:id="rId8"/>
    <p:sldLayoutId id="2147483657" r:id="rId9"/>
    <p:sldLayoutId id="2147483654" r:id="rId10"/>
    <p:sldLayoutId id="2147483655" r:id="rId11"/>
    <p:sldLayoutId id="2147483675" r:id="rId12"/>
    <p:sldLayoutId id="2147483676" r:id="rId13"/>
    <p:sldLayoutId id="2147483656" r:id="rId14"/>
    <p:sldLayoutId id="2147483678" r:id="rId15"/>
  </p:sldLayoutIdLst>
  <p:hf hdr="0" ftr="0" dt="0"/>
  <p:txStyles>
    <p:titleStyle>
      <a:lvl1pPr algn="l" defTabSz="457200" rtl="0" eaLnBrk="1" latinLnBrk="0" hangingPunct="1">
        <a:spcBef>
          <a:spcPct val="0"/>
        </a:spcBef>
        <a:buNone/>
        <a:defRPr sz="2800" b="1" i="0" kern="1200" cap="all" spc="0" baseline="0">
          <a:solidFill>
            <a:srgbClr val="5D8298"/>
          </a:solidFill>
          <a:latin typeface="Arial" panose="020B0604020202020204" pitchFamily="34" charset="0"/>
          <a:ea typeface="Arial" panose="020B0604020202020204" pitchFamily="34" charset="0"/>
          <a:cs typeface="Arial" panose="020B0604020202020204" pitchFamily="34" charset="0"/>
        </a:defRPr>
      </a:lvl1pPr>
    </p:titleStyle>
    <p:bodyStyle>
      <a:lvl1pPr marL="357188" indent="-357188" algn="l" defTabSz="457200" rtl="0" eaLnBrk="1" latinLnBrk="0" hangingPunct="1">
        <a:spcBef>
          <a:spcPts val="1200"/>
        </a:spcBef>
        <a:buClr>
          <a:schemeClr val="accent2"/>
        </a:buClr>
        <a:buFont typeface="Arial"/>
        <a:buChar char="•"/>
        <a:defRPr sz="2000" b="0" i="0" kern="120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714375" indent="-257175" algn="l" defTabSz="457200" rtl="0" eaLnBrk="1" latinLnBrk="0" hangingPunct="1">
        <a:spcBef>
          <a:spcPts val="400"/>
        </a:spcBef>
        <a:buClr>
          <a:schemeClr val="accent2"/>
        </a:buClr>
        <a:buFont typeface="Lucida Grande"/>
        <a:buChar char="–"/>
        <a:defRPr sz="1800" b="0" i="0" kern="1200">
          <a:solidFill>
            <a:srgbClr val="5D8298"/>
          </a:solidFill>
          <a:latin typeface="Arial" panose="020B0604020202020204" pitchFamily="34" charset="0"/>
          <a:ea typeface="Arial" panose="020B0604020202020204" pitchFamily="34" charset="0"/>
          <a:cs typeface="Arial" panose="020B0604020202020204" pitchFamily="34" charset="0"/>
        </a:defRPr>
      </a:lvl2pPr>
      <a:lvl3pPr marL="12573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3pPr>
      <a:lvl4pPr marL="17145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4pPr>
      <a:lvl5pPr marL="21717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fr-FR"/>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guide id="3" orient="horz" pos="232"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xml"/><Relationship Id="rId1" Type="http://schemas.openxmlformats.org/officeDocument/2006/relationships/slideLayout" Target="../slideLayouts/slideLayout15.xml"/><Relationship Id="rId4" Type="http://schemas.openxmlformats.org/officeDocument/2006/relationships/image" Target="../media/image16.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3" Type="http://schemas.openxmlformats.org/officeDocument/2006/relationships/image" Target="../media/image17.sv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19.svg"/><Relationship Id="rId4" Type="http://schemas.openxmlformats.org/officeDocument/2006/relationships/image" Target="../media/image18.sv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9.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4.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503683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11665DA5-B6EB-17C2-6273-A7B265DED9BC}"/>
              </a:ext>
            </a:extLst>
          </p:cNvPr>
          <p:cNvSpPr>
            <a:spLocks noGrp="1"/>
          </p:cNvSpPr>
          <p:nvPr>
            <p:ph type="title"/>
          </p:nvPr>
        </p:nvSpPr>
        <p:spPr/>
        <p:txBody>
          <a:bodyPr>
            <a:normAutofit/>
          </a:bodyPr>
          <a:lstStyle/>
          <a:p>
            <a:r>
              <a:rPr lang="en-GB" noProof="0" dirty="0"/>
              <a:t>lung connect</a:t>
            </a:r>
            <a:br>
              <a:rPr lang="en-GB" noProof="0" dirty="0"/>
            </a:br>
            <a:br>
              <a:rPr lang="en-GB" noProof="0" dirty="0"/>
            </a:br>
            <a:r>
              <a:rPr lang="en-GB" i="1" noProof="0" dirty="0"/>
              <a:t>HER2</a:t>
            </a:r>
            <a:r>
              <a:rPr lang="en-GB" noProof="0" dirty="0"/>
              <a:t>-mutated nsclc</a:t>
            </a:r>
            <a:br>
              <a:rPr lang="en-GB" noProof="0" dirty="0"/>
            </a:br>
            <a:r>
              <a:rPr lang="en-GB" noProof="0" dirty="0"/>
              <a:t>highlights from ESMO 2026</a:t>
            </a:r>
          </a:p>
        </p:txBody>
      </p:sp>
      <p:sp>
        <p:nvSpPr>
          <p:cNvPr id="5" name="Subtitle 4">
            <a:extLst>
              <a:ext uri="{FF2B5EF4-FFF2-40B4-BE49-F238E27FC236}">
                <a16:creationId xmlns:a16="http://schemas.microsoft.com/office/drawing/2014/main" id="{1C6C10A3-DA5F-A9D1-38B7-84261F776408}"/>
              </a:ext>
            </a:extLst>
          </p:cNvPr>
          <p:cNvSpPr>
            <a:spLocks noGrp="1"/>
          </p:cNvSpPr>
          <p:nvPr>
            <p:ph type="subTitle" idx="1"/>
          </p:nvPr>
        </p:nvSpPr>
        <p:spPr/>
        <p:txBody>
          <a:bodyPr>
            <a:noAutofit/>
          </a:bodyPr>
          <a:lstStyle/>
          <a:p>
            <a:r>
              <a:rPr lang="en-GB" b="1" noProof="0" dirty="0"/>
              <a:t>Dr Tom Newsom-Davis, MD</a:t>
            </a:r>
          </a:p>
          <a:p>
            <a:pPr>
              <a:spcBef>
                <a:spcPts val="0"/>
              </a:spcBef>
            </a:pPr>
            <a:r>
              <a:rPr lang="en-GB" sz="2200" b="1" noProof="0" dirty="0"/>
              <a:t>Chelsea &amp; Westminster Hospital, London, UK</a:t>
            </a:r>
            <a:br>
              <a:rPr lang="en-GB" sz="2200" b="1" noProof="0" dirty="0"/>
            </a:br>
            <a:endParaRPr lang="en-GB" sz="2200" b="1" noProof="0" dirty="0"/>
          </a:p>
          <a:p>
            <a:pPr>
              <a:spcBef>
                <a:spcPts val="0"/>
              </a:spcBef>
            </a:pPr>
            <a:r>
              <a:rPr lang="en-GB" sz="2400" b="1" noProof="0" dirty="0"/>
              <a:t>OCTOBER 2026</a:t>
            </a:r>
          </a:p>
        </p:txBody>
      </p:sp>
      <p:sp>
        <p:nvSpPr>
          <p:cNvPr id="3" name="Content Placeholder 2">
            <a:extLst>
              <a:ext uri="{FF2B5EF4-FFF2-40B4-BE49-F238E27FC236}">
                <a16:creationId xmlns:a16="http://schemas.microsoft.com/office/drawing/2014/main" id="{57DD81E1-0E7F-DCB3-B6E1-DD08615D5B7F}"/>
              </a:ext>
            </a:extLst>
          </p:cNvPr>
          <p:cNvSpPr>
            <a:spLocks noGrp="1"/>
          </p:cNvSpPr>
          <p:nvPr>
            <p:ph sz="quarter" idx="15"/>
          </p:nvPr>
        </p:nvSpPr>
        <p:spPr/>
        <p:txBody>
          <a:bodyPr anchor="b" anchorCtr="0"/>
          <a:lstStyle/>
          <a:p>
            <a:r>
              <a:rPr lang="en-GB" noProof="0" dirty="0">
                <a:ea typeface="Aileron" charset="0"/>
              </a:rPr>
              <a:t>NSCLC, non-small cell lung cancer</a:t>
            </a:r>
          </a:p>
        </p:txBody>
      </p:sp>
      <p:sp>
        <p:nvSpPr>
          <p:cNvPr id="9" name="Slide Number Placeholder 8">
            <a:extLst>
              <a:ext uri="{FF2B5EF4-FFF2-40B4-BE49-F238E27FC236}">
                <a16:creationId xmlns:a16="http://schemas.microsoft.com/office/drawing/2014/main" id="{BDBBD749-348B-3E78-7BBD-1037DE15F20B}"/>
              </a:ext>
            </a:extLst>
          </p:cNvPr>
          <p:cNvSpPr>
            <a:spLocks noGrp="1"/>
          </p:cNvSpPr>
          <p:nvPr>
            <p:ph type="sldNum" sz="quarter" idx="4"/>
          </p:nvPr>
        </p:nvSpPr>
        <p:spPr/>
        <p:txBody>
          <a:bodyPr/>
          <a:lstStyle/>
          <a:p>
            <a:fld id="{FCE43C0F-8A7B-3A4B-9DB5-B3472E36E833}" type="slidenum">
              <a:rPr lang="en-GB" noProof="0" smtClean="0"/>
              <a:pPr/>
              <a:t>2</a:t>
            </a:fld>
            <a:endParaRPr lang="en-GB" noProof="0" dirty="0"/>
          </a:p>
        </p:txBody>
      </p:sp>
    </p:spTree>
    <p:extLst>
      <p:ext uri="{BB962C8B-B14F-4D97-AF65-F5344CB8AC3E}">
        <p14:creationId xmlns:p14="http://schemas.microsoft.com/office/powerpoint/2010/main" val="960701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jdelijke aanduiding voor inhoud 10">
            <a:extLst>
              <a:ext uri="{FF2B5EF4-FFF2-40B4-BE49-F238E27FC236}">
                <a16:creationId xmlns:a16="http://schemas.microsoft.com/office/drawing/2014/main" id="{50A8DF8F-A965-254A-A13D-3C88670E2FBF}"/>
              </a:ext>
            </a:extLst>
          </p:cNvPr>
          <p:cNvSpPr>
            <a:spLocks noGrp="1"/>
          </p:cNvSpPr>
          <p:nvPr>
            <p:ph sz="quarter" idx="12"/>
          </p:nvPr>
        </p:nvSpPr>
        <p:spPr>
          <a:xfrm>
            <a:off x="619200" y="1592023"/>
            <a:ext cx="10143620" cy="5006777"/>
          </a:xfrm>
        </p:spPr>
        <p:txBody>
          <a:bodyPr>
            <a:normAutofit/>
          </a:bodyPr>
          <a:lstStyle/>
          <a:p>
            <a:pPr marL="0" indent="0">
              <a:lnSpc>
                <a:spcPct val="120000"/>
              </a:lnSpc>
              <a:spcBef>
                <a:spcPts val="600"/>
              </a:spcBef>
              <a:buNone/>
            </a:pPr>
            <a:endParaRPr lang="en-GB" sz="1600" noProof="0" dirty="0">
              <a:latin typeface="Arial" panose="020B0604020202020204" pitchFamily="34" charset="0"/>
            </a:endParaRPr>
          </a:p>
          <a:p>
            <a:pPr marL="0" indent="0">
              <a:spcBef>
                <a:spcPts val="600"/>
              </a:spcBef>
              <a:buNone/>
            </a:pPr>
            <a:r>
              <a:rPr lang="en-GB" sz="1600" b="1" noProof="0" dirty="0">
                <a:solidFill>
                  <a:schemeClr val="accent1"/>
                </a:solidFill>
                <a:latin typeface="Arial" panose="020B0604020202020204" pitchFamily="34" charset="0"/>
              </a:rPr>
              <a:t>Acknowledgement and disclosures</a:t>
            </a:r>
          </a:p>
          <a:p>
            <a:pPr marL="0" indent="0">
              <a:buNone/>
            </a:pPr>
            <a:r>
              <a:rPr lang="en-GB" sz="1400" noProof="0" dirty="0">
                <a:latin typeface="Arial" panose="020B0604020202020204" pitchFamily="34" charset="0"/>
              </a:rPr>
              <a:t>This LUNG CONNECT programme is supported through an independent educational grant from </a:t>
            </a:r>
            <a:r>
              <a:rPr lang="en-GB" sz="1400" noProof="0" dirty="0"/>
              <a:t>Bayer</a:t>
            </a:r>
            <a:r>
              <a:rPr lang="en-GB" sz="1400" noProof="0" dirty="0">
                <a:latin typeface="Arial" panose="020B0604020202020204" pitchFamily="34" charset="0"/>
              </a:rPr>
              <a:t>. </a:t>
            </a:r>
            <a:br>
              <a:rPr lang="en-GB" sz="1400" noProof="0" dirty="0">
                <a:latin typeface="Arial" panose="020B0604020202020204" pitchFamily="34" charset="0"/>
              </a:rPr>
            </a:br>
            <a:r>
              <a:rPr lang="en-GB" sz="1400" noProof="0" dirty="0">
                <a:latin typeface="Arial" panose="020B0604020202020204" pitchFamily="34" charset="0"/>
              </a:rPr>
              <a:t>The programme is therefore independent, the content is not influenced by the supporter and is under the sole responsibility of </a:t>
            </a:r>
            <a:br>
              <a:rPr lang="en-GB" sz="1400" noProof="0" dirty="0">
                <a:latin typeface="Arial" panose="020B0604020202020204" pitchFamily="34" charset="0"/>
              </a:rPr>
            </a:br>
            <a:r>
              <a:rPr lang="en-GB" sz="1400" noProof="0" dirty="0">
                <a:latin typeface="Arial" panose="020B0604020202020204" pitchFamily="34" charset="0"/>
              </a:rPr>
              <a:t>the experts.</a:t>
            </a:r>
          </a:p>
          <a:p>
            <a:pPr marL="0" indent="0">
              <a:lnSpc>
                <a:spcPct val="120000"/>
              </a:lnSpc>
              <a:buNone/>
            </a:pPr>
            <a:r>
              <a:rPr lang="en-GB" sz="1400" b="1" noProof="0" dirty="0">
                <a:latin typeface="Arial" panose="020B0604020202020204" pitchFamily="34" charset="0"/>
              </a:rPr>
              <a:t>Please note:</a:t>
            </a:r>
            <a:r>
              <a:rPr lang="en-GB" sz="1400" noProof="0" dirty="0">
                <a:latin typeface="Arial" panose="020B0604020202020204" pitchFamily="34" charset="0"/>
              </a:rPr>
              <a:t> </a:t>
            </a:r>
          </a:p>
          <a:p>
            <a:r>
              <a:rPr lang="en-GB" sz="1400" noProof="0" dirty="0">
                <a:latin typeface="Arial" panose="020B0604020202020204" pitchFamily="34" charset="0"/>
              </a:rPr>
              <a:t>This educational programme is intended for healthcare professionals only</a:t>
            </a:r>
          </a:p>
          <a:p>
            <a:r>
              <a:rPr lang="en-GB" sz="1400" noProof="0" dirty="0">
                <a:latin typeface="Arial" panose="020B0604020202020204" pitchFamily="34" charset="0"/>
              </a:rPr>
              <a:t>The views expressed within this programme are the personal opinions of the experts. They do not necessarily </a:t>
            </a:r>
            <a:br>
              <a:rPr lang="en-GB" sz="1400" noProof="0" dirty="0">
                <a:latin typeface="Arial" panose="020B0604020202020204" pitchFamily="34" charset="0"/>
              </a:rPr>
            </a:br>
            <a:r>
              <a:rPr lang="en-GB" sz="1400" noProof="0" dirty="0">
                <a:latin typeface="Arial" panose="020B0604020202020204" pitchFamily="34" charset="0"/>
              </a:rPr>
              <a:t>represent the views of the experts’ institutions, or the rest of the LUNG CONNECT group.</a:t>
            </a:r>
          </a:p>
          <a:p>
            <a:pPr marL="0" indent="0">
              <a:buNone/>
            </a:pPr>
            <a:r>
              <a:rPr lang="en-GB" sz="1600" b="1" noProof="0" dirty="0">
                <a:latin typeface="Arial" panose="020B0604020202020204" pitchFamily="34" charset="0"/>
              </a:rPr>
              <a:t>Expert disclosures:</a:t>
            </a:r>
          </a:p>
          <a:p>
            <a:r>
              <a:rPr lang="en-GB" sz="1600" b="1" noProof="0" dirty="0">
                <a:solidFill>
                  <a:srgbClr val="C6573B"/>
                </a:solidFill>
                <a:latin typeface="Arial" panose="020B0604020202020204" pitchFamily="34" charset="0"/>
              </a:rPr>
              <a:t>Dr Tom Newsom-Davis </a:t>
            </a:r>
            <a:r>
              <a:rPr lang="en-GB" sz="1400" noProof="0" dirty="0">
                <a:latin typeface="Arial" panose="020B0604020202020204" pitchFamily="34" charset="0"/>
              </a:rPr>
              <a:t>has received financial support/sponsorship for research support, consultation, or speaker fees from the following companies: </a:t>
            </a:r>
            <a:r>
              <a:rPr lang="en-GB" sz="1400" noProof="0" dirty="0"/>
              <a:t>AbbVie, Accord, Amgen, AstraZeneca, Bayer, BMS, Boehringer Ingelheim, Brainomix, Daiichi </a:t>
            </a:r>
            <a:r>
              <a:rPr lang="en-GB" sz="1400" dirty="0"/>
              <a:t>Sankyo, </a:t>
            </a:r>
            <a:r>
              <a:rPr lang="en-GB" sz="1400" noProof="0" dirty="0" err="1"/>
              <a:t>EQRx</a:t>
            </a:r>
            <a:r>
              <a:rPr lang="en-GB" sz="1400" noProof="0" dirty="0"/>
              <a:t>, GenesisCare, Gilead, Goldman Sachs, GSK, Janssen, Johnson &amp; Johnson, Lilly, Merck, MSD, Novartis, Novocure, Pfizer, Regeneron, Roche, Sanofi, Takeda</a:t>
            </a:r>
            <a:endParaRPr lang="en-GB" sz="1400" noProof="0" dirty="0">
              <a:latin typeface="Arial" panose="020B0604020202020204" pitchFamily="34" charset="0"/>
            </a:endParaRPr>
          </a:p>
          <a:p>
            <a:pPr marL="0" indent="0">
              <a:buNone/>
            </a:pPr>
            <a:endParaRPr lang="en-GB" sz="1400" noProof="0" dirty="0">
              <a:highlight>
                <a:srgbClr val="FFFF00"/>
              </a:highlight>
            </a:endParaRPr>
          </a:p>
        </p:txBody>
      </p:sp>
      <p:sp>
        <p:nvSpPr>
          <p:cNvPr id="4" name="Title 3">
            <a:extLst>
              <a:ext uri="{FF2B5EF4-FFF2-40B4-BE49-F238E27FC236}">
                <a16:creationId xmlns:a16="http://schemas.microsoft.com/office/drawing/2014/main" id="{0B0B539B-2B35-41E4-A3FE-C1C75548FA1B}"/>
              </a:ext>
            </a:extLst>
          </p:cNvPr>
          <p:cNvSpPr>
            <a:spLocks noGrp="1"/>
          </p:cNvSpPr>
          <p:nvPr>
            <p:ph type="title"/>
          </p:nvPr>
        </p:nvSpPr>
        <p:spPr>
          <a:xfrm>
            <a:off x="619200" y="259200"/>
            <a:ext cx="10963199" cy="790544"/>
          </a:xfrm>
        </p:spPr>
        <p:txBody>
          <a:bodyPr/>
          <a:lstStyle/>
          <a:p>
            <a:r>
              <a:rPr lang="en-GB" noProof="0" dirty="0">
                <a:latin typeface="Arial" panose="020B0604020202020204" pitchFamily="34" charset="0"/>
              </a:rPr>
              <a:t>Developed by LUNG COnnect</a:t>
            </a:r>
          </a:p>
        </p:txBody>
      </p:sp>
      <p:sp>
        <p:nvSpPr>
          <p:cNvPr id="3" name="Slide Number Placeholder 2">
            <a:extLst>
              <a:ext uri="{FF2B5EF4-FFF2-40B4-BE49-F238E27FC236}">
                <a16:creationId xmlns:a16="http://schemas.microsoft.com/office/drawing/2014/main" id="{5D7A189A-0A44-4320-923C-33730346FA73}"/>
              </a:ext>
            </a:extLst>
          </p:cNvPr>
          <p:cNvSpPr>
            <a:spLocks noGrp="1"/>
          </p:cNvSpPr>
          <p:nvPr>
            <p:ph type="sldNum" sz="quarter" idx="4"/>
          </p:nvPr>
        </p:nvSpPr>
        <p:spPr>
          <a:xfrm>
            <a:off x="10800523" y="6428359"/>
            <a:ext cx="781877" cy="365125"/>
          </a:xfrm>
          <a:prstGeom prst="rect">
            <a:avLst/>
          </a:prstGeom>
        </p:spPr>
        <p:txBody>
          <a:bodyPr/>
          <a:lstStyle/>
          <a:p>
            <a:fld id="{FCE43C0F-8A7B-3A4B-9DB5-B3472E36E833}" type="slidenum">
              <a:rPr lang="en-GB" noProof="0" smtClean="0">
                <a:latin typeface="Arial" panose="020B0604020202020204" pitchFamily="34" charset="0"/>
                <a:cs typeface="Arial" panose="020B0604020202020204" pitchFamily="34" charset="0"/>
              </a:rPr>
              <a:pPr/>
              <a:t>3</a:t>
            </a:fld>
            <a:endParaRPr lang="en-GB" noProof="0" dirty="0">
              <a:latin typeface="Arial" panose="020B0604020202020204" pitchFamily="34" charset="0"/>
              <a:cs typeface="Arial" panose="020B0604020202020204" pitchFamily="34" charset="0"/>
            </a:endParaRPr>
          </a:p>
        </p:txBody>
      </p:sp>
      <p:sp>
        <p:nvSpPr>
          <p:cNvPr id="7" name="TextBox 6">
            <a:extLst>
              <a:ext uri="{FF2B5EF4-FFF2-40B4-BE49-F238E27FC236}">
                <a16:creationId xmlns:a16="http://schemas.microsoft.com/office/drawing/2014/main" id="{94C7B53F-C89D-92EF-A4EC-981B3F5A80F8}"/>
              </a:ext>
            </a:extLst>
          </p:cNvPr>
          <p:cNvSpPr txBox="1"/>
          <p:nvPr/>
        </p:nvSpPr>
        <p:spPr>
          <a:xfrm>
            <a:off x="-10510" y="-1513490"/>
            <a:ext cx="184731" cy="461665"/>
          </a:xfrm>
          <a:prstGeom prst="rect">
            <a:avLst/>
          </a:prstGeom>
          <a:noFill/>
        </p:spPr>
        <p:txBody>
          <a:bodyPr wrap="none" rtlCol="0">
            <a:spAutoFit/>
          </a:bodyPr>
          <a:lstStyle/>
          <a:p>
            <a:endParaRPr lang="en-GB" sz="2400" noProof="0" dirty="0">
              <a:solidFill>
                <a:srgbClr val="505050"/>
              </a:solidFill>
              <a:latin typeface="Aileron" charset="0"/>
              <a:ea typeface="Aileron" charset="0"/>
              <a:cs typeface="Aileron" charset="0"/>
            </a:endParaRPr>
          </a:p>
        </p:txBody>
      </p:sp>
      <p:sp>
        <p:nvSpPr>
          <p:cNvPr id="5" name="TextBox 4">
            <a:extLst>
              <a:ext uri="{FF2B5EF4-FFF2-40B4-BE49-F238E27FC236}">
                <a16:creationId xmlns:a16="http://schemas.microsoft.com/office/drawing/2014/main" id="{10315A7D-74A6-4D5C-139B-D3EBA80E40A9}"/>
              </a:ext>
            </a:extLst>
          </p:cNvPr>
          <p:cNvSpPr txBox="1"/>
          <p:nvPr/>
        </p:nvSpPr>
        <p:spPr>
          <a:xfrm>
            <a:off x="619200" y="877781"/>
            <a:ext cx="6667251" cy="886205"/>
          </a:xfrm>
          <a:prstGeom prst="rect">
            <a:avLst/>
          </a:prstGeom>
          <a:noFill/>
        </p:spPr>
        <p:txBody>
          <a:bodyPr wrap="square" lIns="0">
            <a:spAutoFit/>
          </a:bodyPr>
          <a:lstStyle/>
          <a:p>
            <a:pPr marL="0" indent="0">
              <a:lnSpc>
                <a:spcPct val="120000"/>
              </a:lnSpc>
              <a:spcBef>
                <a:spcPts val="600"/>
              </a:spcBef>
              <a:buNone/>
            </a:pPr>
            <a:r>
              <a:rPr lang="en-GB" sz="1100" b="1" noProof="0" dirty="0">
                <a:solidFill>
                  <a:srgbClr val="5D8298"/>
                </a:solidFill>
                <a:latin typeface="Arial" panose="020B0604020202020204" pitchFamily="34" charset="0"/>
                <a:cs typeface="Arial" panose="020B0604020202020204" pitchFamily="34" charset="0"/>
              </a:rPr>
              <a:t>This programme is developed by LUNG CONNECT, an international group of experts in the </a:t>
            </a:r>
            <a:br>
              <a:rPr lang="en-GB" sz="1100" b="1" noProof="0" dirty="0">
                <a:solidFill>
                  <a:srgbClr val="5D8298"/>
                </a:solidFill>
                <a:latin typeface="Arial" panose="020B0604020202020204" pitchFamily="34" charset="0"/>
                <a:cs typeface="Arial" panose="020B0604020202020204" pitchFamily="34" charset="0"/>
              </a:rPr>
            </a:br>
            <a:r>
              <a:rPr lang="en-GB" sz="1100" b="1" noProof="0" dirty="0">
                <a:solidFill>
                  <a:srgbClr val="5D8298"/>
                </a:solidFill>
                <a:latin typeface="Arial" panose="020B0604020202020204" pitchFamily="34" charset="0"/>
                <a:cs typeface="Arial" panose="020B0604020202020204" pitchFamily="34" charset="0"/>
              </a:rPr>
              <a:t>field of thoracic oncology and brought to you alongside PRECISION ONCOLOGY CONNECT, </a:t>
            </a:r>
            <a:br>
              <a:rPr lang="en-GB" sz="1100" b="1" noProof="0" dirty="0">
                <a:solidFill>
                  <a:srgbClr val="5D8298"/>
                </a:solidFill>
                <a:latin typeface="Arial" panose="020B0604020202020204" pitchFamily="34" charset="0"/>
                <a:cs typeface="Arial" panose="020B0604020202020204" pitchFamily="34" charset="0"/>
              </a:rPr>
            </a:br>
            <a:r>
              <a:rPr lang="en-GB" sz="1100" b="1" noProof="0" dirty="0">
                <a:solidFill>
                  <a:srgbClr val="5D8298"/>
                </a:solidFill>
                <a:latin typeface="Arial" panose="020B0604020202020204" pitchFamily="34" charset="0"/>
                <a:cs typeface="Arial" panose="020B0604020202020204" pitchFamily="34" charset="0"/>
              </a:rPr>
              <a:t>an international group of experts in the field of detection and treatment of targetable </a:t>
            </a:r>
            <a:br>
              <a:rPr lang="en-GB" sz="1100" b="1" noProof="0" dirty="0">
                <a:solidFill>
                  <a:srgbClr val="5D8298"/>
                </a:solidFill>
                <a:latin typeface="Arial" panose="020B0604020202020204" pitchFamily="34" charset="0"/>
                <a:cs typeface="Arial" panose="020B0604020202020204" pitchFamily="34" charset="0"/>
              </a:rPr>
            </a:br>
            <a:r>
              <a:rPr lang="en-GB" sz="1100" b="1" noProof="0" dirty="0">
                <a:solidFill>
                  <a:srgbClr val="5D8298"/>
                </a:solidFill>
                <a:latin typeface="Arial" panose="020B0604020202020204" pitchFamily="34" charset="0"/>
                <a:cs typeface="Arial" panose="020B0604020202020204" pitchFamily="34" charset="0"/>
              </a:rPr>
              <a:t>genetic/genomic alterations in various cancers</a:t>
            </a:r>
          </a:p>
        </p:txBody>
      </p:sp>
      <p:pic>
        <p:nvPicPr>
          <p:cNvPr id="8" name="Picture 7">
            <a:extLst>
              <a:ext uri="{FF2B5EF4-FFF2-40B4-BE49-F238E27FC236}">
                <a16:creationId xmlns:a16="http://schemas.microsoft.com/office/drawing/2014/main" id="{9C3045DB-2CEF-2379-DB29-33F875A9E779}"/>
              </a:ext>
            </a:extLst>
          </p:cNvPr>
          <p:cNvPicPr>
            <a:picLocks noChangeAspect="1"/>
          </p:cNvPicPr>
          <p:nvPr/>
        </p:nvPicPr>
        <p:blipFill>
          <a:blip r:embed="rId3"/>
          <a:stretch>
            <a:fillRect/>
          </a:stretch>
        </p:blipFill>
        <p:spPr>
          <a:xfrm>
            <a:off x="9592821" y="781993"/>
            <a:ext cx="1989579" cy="1026570"/>
          </a:xfrm>
          <a:prstGeom prst="rect">
            <a:avLst/>
          </a:prstGeom>
        </p:spPr>
      </p:pic>
      <p:pic>
        <p:nvPicPr>
          <p:cNvPr id="12" name="Picture 11">
            <a:extLst>
              <a:ext uri="{FF2B5EF4-FFF2-40B4-BE49-F238E27FC236}">
                <a16:creationId xmlns:a16="http://schemas.microsoft.com/office/drawing/2014/main" id="{1E49659C-C5C8-8960-E002-4EF9FDF8BDC4}"/>
              </a:ext>
            </a:extLst>
          </p:cNvPr>
          <p:cNvPicPr>
            <a:picLocks noChangeAspect="1"/>
          </p:cNvPicPr>
          <p:nvPr/>
        </p:nvPicPr>
        <p:blipFill>
          <a:blip r:embed="rId4"/>
          <a:stretch>
            <a:fillRect/>
          </a:stretch>
        </p:blipFill>
        <p:spPr>
          <a:xfrm>
            <a:off x="7279374" y="988784"/>
            <a:ext cx="2008942" cy="726373"/>
          </a:xfrm>
          <a:prstGeom prst="rect">
            <a:avLst/>
          </a:prstGeom>
        </p:spPr>
      </p:pic>
    </p:spTree>
    <p:extLst>
      <p:ext uri="{BB962C8B-B14F-4D97-AF65-F5344CB8AC3E}">
        <p14:creationId xmlns:p14="http://schemas.microsoft.com/office/powerpoint/2010/main" val="4504250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90FADE4-735A-D3BD-A516-EE936378B3CE}"/>
              </a:ext>
            </a:extLst>
          </p:cNvPr>
          <p:cNvSpPr>
            <a:spLocks noGrp="1"/>
          </p:cNvSpPr>
          <p:nvPr>
            <p:ph sz="quarter" idx="12"/>
          </p:nvPr>
        </p:nvSpPr>
        <p:spPr>
          <a:xfrm>
            <a:off x="620184" y="1425600"/>
            <a:ext cx="10963200" cy="4525200"/>
          </a:xfrm>
        </p:spPr>
        <p:txBody>
          <a:bodyPr/>
          <a:lstStyle/>
          <a:p>
            <a:r>
              <a:rPr lang="en-GB" b="1" noProof="0" dirty="0">
                <a:solidFill>
                  <a:schemeClr val="accent1"/>
                </a:solidFill>
              </a:rPr>
              <a:t>DESTINY-Lung04: </a:t>
            </a:r>
            <a:r>
              <a:rPr lang="en-GB" noProof="0" dirty="0"/>
              <a:t>First-line trastuzumab deruxtecan showed favourable patient-reported pulmonary symptom outcomes versus pembrolizumab plus chemotherapy, with generally comparable treatment tolerability</a:t>
            </a:r>
          </a:p>
          <a:p>
            <a:r>
              <a:rPr lang="en-GB" b="1" noProof="0" dirty="0">
                <a:solidFill>
                  <a:schemeClr val="accent1"/>
                </a:solidFill>
              </a:rPr>
              <a:t>GENIE Registry: </a:t>
            </a:r>
            <a:r>
              <a:rPr lang="en-GB" noProof="0" dirty="0"/>
              <a:t>Poor prognosis in </a:t>
            </a:r>
            <a:r>
              <a:rPr lang="en-GB" i="1" noProof="0" dirty="0"/>
              <a:t>HER2</a:t>
            </a:r>
            <a:r>
              <a:rPr lang="en-GB" noProof="0" dirty="0"/>
              <a:t>-mutant NSCLC highlights the unmet need, </a:t>
            </a:r>
            <a:br>
              <a:rPr lang="en-GB" noProof="0" dirty="0"/>
            </a:br>
            <a:r>
              <a:rPr lang="en-GB" noProof="0" dirty="0"/>
              <a:t>with median overall survival of 18 months from diagnosis, decreasing to 13 months from </a:t>
            </a:r>
            <a:br>
              <a:rPr lang="en-GB" noProof="0" dirty="0"/>
            </a:br>
            <a:r>
              <a:rPr lang="en-GB" noProof="0" dirty="0"/>
              <a:t>second-line and 6 months from third-line treatment</a:t>
            </a:r>
          </a:p>
          <a:p>
            <a:r>
              <a:rPr lang="en-GB" b="1" noProof="0" dirty="0">
                <a:solidFill>
                  <a:schemeClr val="accent1"/>
                </a:solidFill>
              </a:rPr>
              <a:t>SOHO-01: </a:t>
            </a:r>
            <a:r>
              <a:rPr lang="en-GB" noProof="0" dirty="0"/>
              <a:t>Sevabertinib continued to demonstrate durable responses across </a:t>
            </a:r>
            <a:br>
              <a:rPr lang="en-GB" noProof="0" dirty="0"/>
            </a:br>
            <a:r>
              <a:rPr lang="en-GB" noProof="0" dirty="0"/>
              <a:t>treatment-naïve and previously treated patients with </a:t>
            </a:r>
            <a:r>
              <a:rPr lang="en-GB" i="1" noProof="0" dirty="0"/>
              <a:t>HER2</a:t>
            </a:r>
            <a:r>
              <a:rPr lang="en-GB" noProof="0" dirty="0"/>
              <a:t>-mutant NSCLC, including intracranial activity in heavily pretreated patients with active brain metastases</a:t>
            </a:r>
          </a:p>
        </p:txBody>
      </p:sp>
      <p:sp>
        <p:nvSpPr>
          <p:cNvPr id="3" name="Title 2">
            <a:extLst>
              <a:ext uri="{FF2B5EF4-FFF2-40B4-BE49-F238E27FC236}">
                <a16:creationId xmlns:a16="http://schemas.microsoft.com/office/drawing/2014/main" id="{56E68B9F-C4CF-A0EB-F439-3DC4F172DB82}"/>
              </a:ext>
            </a:extLst>
          </p:cNvPr>
          <p:cNvSpPr>
            <a:spLocks noGrp="1"/>
          </p:cNvSpPr>
          <p:nvPr>
            <p:ph type="title"/>
          </p:nvPr>
        </p:nvSpPr>
        <p:spPr>
          <a:xfrm>
            <a:off x="619201" y="259200"/>
            <a:ext cx="10963199" cy="864000"/>
          </a:xfrm>
        </p:spPr>
        <p:txBody>
          <a:bodyPr/>
          <a:lstStyle/>
          <a:p>
            <a:r>
              <a:rPr lang="en-GB" noProof="0" dirty="0"/>
              <a:t>Clinical takeaways</a:t>
            </a:r>
          </a:p>
        </p:txBody>
      </p:sp>
      <p:sp>
        <p:nvSpPr>
          <p:cNvPr id="14" name="Content Placeholder 13">
            <a:extLst>
              <a:ext uri="{FF2B5EF4-FFF2-40B4-BE49-F238E27FC236}">
                <a16:creationId xmlns:a16="http://schemas.microsoft.com/office/drawing/2014/main" id="{E589FB86-6B42-8107-0296-5AE05692E294}"/>
              </a:ext>
            </a:extLst>
          </p:cNvPr>
          <p:cNvSpPr>
            <a:spLocks noGrp="1"/>
          </p:cNvSpPr>
          <p:nvPr>
            <p:ph sz="quarter" idx="15"/>
          </p:nvPr>
        </p:nvSpPr>
        <p:spPr>
          <a:xfrm>
            <a:off x="620183" y="6356351"/>
            <a:ext cx="10180339" cy="365125"/>
          </a:xfrm>
        </p:spPr>
        <p:txBody>
          <a:bodyPr anchor="b" anchorCtr="0"/>
          <a:lstStyle/>
          <a:p>
            <a:r>
              <a:rPr lang="en-GB" noProof="0" dirty="0"/>
              <a:t>NSCLC, non-small cell lung cancer</a:t>
            </a:r>
            <a:endParaRPr lang="en-GB" noProof="0" dirty="0">
              <a:highlight>
                <a:srgbClr val="FFFF00"/>
              </a:highlight>
            </a:endParaRPr>
          </a:p>
        </p:txBody>
      </p:sp>
      <p:sp>
        <p:nvSpPr>
          <p:cNvPr id="5" name="Slide Number Placeholder 4">
            <a:extLst>
              <a:ext uri="{FF2B5EF4-FFF2-40B4-BE49-F238E27FC236}">
                <a16:creationId xmlns:a16="http://schemas.microsoft.com/office/drawing/2014/main" id="{13871A03-8035-C1EE-9560-AE0D7871B517}"/>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4</a:t>
            </a:fld>
            <a:endParaRPr lang="en-GB" noProof="0" dirty="0"/>
          </a:p>
        </p:txBody>
      </p:sp>
      <p:sp>
        <p:nvSpPr>
          <p:cNvPr id="6" name="Content Placeholder 7">
            <a:extLst>
              <a:ext uri="{FF2B5EF4-FFF2-40B4-BE49-F238E27FC236}">
                <a16:creationId xmlns:a16="http://schemas.microsoft.com/office/drawing/2014/main" id="{347F3F6D-1EF5-3C80-0A2F-10E84FEC27FE}"/>
              </a:ext>
            </a:extLst>
          </p:cNvPr>
          <p:cNvSpPr txBox="1">
            <a:spLocks/>
          </p:cNvSpPr>
          <p:nvPr/>
        </p:nvSpPr>
        <p:spPr>
          <a:xfrm>
            <a:off x="643345" y="6356351"/>
            <a:ext cx="10180339" cy="365125"/>
          </a:xfrm>
          <a:prstGeom prst="rect">
            <a:avLst/>
          </a:prstGeom>
        </p:spPr>
        <p:txBody>
          <a:bodyPr vert="horz" lIns="0" tIns="0" rIns="0" bIns="0" rtlCol="0" anchor="b" anchorCtr="0">
            <a:noAutofit/>
          </a:bodyPr>
          <a:lstStyle>
            <a:lvl1pPr marL="0" indent="0" algn="l" defTabSz="457200" rtl="0" eaLnBrk="1" latinLnBrk="0" hangingPunct="1">
              <a:spcBef>
                <a:spcPts val="300"/>
              </a:spcBef>
              <a:buClr>
                <a:schemeClr val="accent2"/>
              </a:buClr>
              <a:buFont typeface="Arial"/>
              <a:buNone/>
              <a:defRPr sz="1200" b="0" i="0" kern="1200" spc="-30" baseline="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457200" indent="0" algn="l" defTabSz="457200" rtl="0" eaLnBrk="1" latinLnBrk="0" hangingPunct="1">
              <a:spcBef>
                <a:spcPts val="400"/>
              </a:spcBef>
              <a:buClr>
                <a:schemeClr val="accent2"/>
              </a:buClr>
              <a:buFont typeface="Lucida Grande"/>
              <a:buNone/>
              <a:defRPr sz="1200" b="0" i="0" kern="1200">
                <a:solidFill>
                  <a:srgbClr val="5D8298"/>
                </a:solidFill>
                <a:latin typeface="PT Sans Narrow"/>
                <a:ea typeface="Arial" panose="020B0604020202020204" pitchFamily="34" charset="0"/>
                <a:cs typeface="PT Sans Narrow"/>
              </a:defRPr>
            </a:lvl2pPr>
            <a:lvl3pPr marL="9144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3pPr>
            <a:lvl4pPr marL="13716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4pPr>
            <a:lvl5pPr marL="1828800" indent="0" algn="l" defTabSz="457200" rtl="0" eaLnBrk="1" latinLnBrk="0" hangingPunct="1">
              <a:spcBef>
                <a:spcPts val="400"/>
              </a:spcBef>
              <a:buClr>
                <a:schemeClr val="accent2"/>
              </a:buClr>
              <a:buFont typeface="Arial"/>
              <a:buNone/>
              <a:defRPr sz="1200" b="0" i="0" kern="1200">
                <a:solidFill>
                  <a:srgbClr val="5D8298"/>
                </a:solidFill>
                <a:latin typeface="PT Sans Narrow"/>
                <a:ea typeface="Arial" panose="020B0604020202020204" pitchFamily="34" charset="0"/>
                <a:cs typeface="PT Sans Narrow"/>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sz="1000" noProof="0" dirty="0">
              <a:highlight>
                <a:srgbClr val="FFFF00"/>
              </a:highlight>
            </a:endParaRPr>
          </a:p>
        </p:txBody>
      </p:sp>
    </p:spTree>
    <p:extLst>
      <p:ext uri="{BB962C8B-B14F-4D97-AF65-F5344CB8AC3E}">
        <p14:creationId xmlns:p14="http://schemas.microsoft.com/office/powerpoint/2010/main" val="296035556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4EB5E76-AF9F-22DF-BED9-F513443ACB22}"/>
              </a:ext>
            </a:extLst>
          </p:cNvPr>
          <p:cNvSpPr>
            <a:spLocks noGrp="1"/>
          </p:cNvSpPr>
          <p:nvPr>
            <p:ph sz="quarter" idx="12"/>
          </p:nvPr>
        </p:nvSpPr>
        <p:spPr>
          <a:xfrm>
            <a:off x="620184" y="1425600"/>
            <a:ext cx="10963200" cy="4525200"/>
          </a:xfrm>
        </p:spPr>
        <p:txBody>
          <a:bodyPr/>
          <a:lstStyle/>
          <a:p>
            <a:pPr>
              <a:lnSpc>
                <a:spcPct val="107000"/>
              </a:lnSpc>
              <a:spcAft>
                <a:spcPts val="600"/>
              </a:spcAft>
            </a:pPr>
            <a:r>
              <a:rPr lang="en-GB" noProof="0" dirty="0"/>
              <a:t>Understand the latest </a:t>
            </a:r>
            <a:r>
              <a:rPr lang="en-GB" b="1" noProof="0" dirty="0">
                <a:solidFill>
                  <a:schemeClr val="accent1"/>
                </a:solidFill>
              </a:rPr>
              <a:t>clinical trial data and emerging profiles </a:t>
            </a:r>
            <a:r>
              <a:rPr lang="en-GB" noProof="0" dirty="0"/>
              <a:t>of therapies for the treatment of </a:t>
            </a:r>
            <a:r>
              <a:rPr lang="en-GB" i="1" noProof="0" dirty="0"/>
              <a:t>HER2-</a:t>
            </a:r>
            <a:r>
              <a:rPr lang="en-GB" noProof="0" dirty="0"/>
              <a:t>mutant NSCLC</a:t>
            </a:r>
          </a:p>
          <a:p>
            <a:pPr marL="342900" lvl="0" indent="-342900">
              <a:lnSpc>
                <a:spcPct val="107000"/>
              </a:lnSpc>
              <a:spcAft>
                <a:spcPts val="600"/>
              </a:spcAft>
              <a:buFont typeface="+mj-lt"/>
              <a:buAutoNum type="arabicPeriod"/>
            </a:pPr>
            <a:endParaRPr lang="en-GB" sz="800" noProof="0" dirty="0"/>
          </a:p>
          <a:p>
            <a:endParaRPr lang="en-GB" noProof="0" dirty="0"/>
          </a:p>
        </p:txBody>
      </p:sp>
      <p:sp>
        <p:nvSpPr>
          <p:cNvPr id="3" name="Title 2">
            <a:extLst>
              <a:ext uri="{FF2B5EF4-FFF2-40B4-BE49-F238E27FC236}">
                <a16:creationId xmlns:a16="http://schemas.microsoft.com/office/drawing/2014/main" id="{132D1A28-0112-BA38-D8B2-34CBB6A9CB8A}"/>
              </a:ext>
            </a:extLst>
          </p:cNvPr>
          <p:cNvSpPr>
            <a:spLocks noGrp="1"/>
          </p:cNvSpPr>
          <p:nvPr>
            <p:ph type="title"/>
          </p:nvPr>
        </p:nvSpPr>
        <p:spPr>
          <a:xfrm>
            <a:off x="619201" y="259200"/>
            <a:ext cx="10963199" cy="864000"/>
          </a:xfrm>
        </p:spPr>
        <p:txBody>
          <a:bodyPr/>
          <a:lstStyle/>
          <a:p>
            <a:r>
              <a:rPr lang="en-GB" noProof="0" dirty="0"/>
              <a:t>Educational objectives</a:t>
            </a:r>
          </a:p>
        </p:txBody>
      </p:sp>
      <p:sp>
        <p:nvSpPr>
          <p:cNvPr id="8" name="Content Placeholder 7">
            <a:extLst>
              <a:ext uri="{FF2B5EF4-FFF2-40B4-BE49-F238E27FC236}">
                <a16:creationId xmlns:a16="http://schemas.microsoft.com/office/drawing/2014/main" id="{5BD40846-3440-A647-110C-BD902C7FBECA}"/>
              </a:ext>
            </a:extLst>
          </p:cNvPr>
          <p:cNvSpPr>
            <a:spLocks noGrp="1"/>
          </p:cNvSpPr>
          <p:nvPr>
            <p:ph sz="quarter" idx="15"/>
          </p:nvPr>
        </p:nvSpPr>
        <p:spPr>
          <a:xfrm>
            <a:off x="620183" y="6356351"/>
            <a:ext cx="10180339" cy="365125"/>
          </a:xfrm>
        </p:spPr>
        <p:txBody>
          <a:bodyPr anchor="b" anchorCtr="0"/>
          <a:lstStyle/>
          <a:p>
            <a:r>
              <a:rPr lang="en-GB" noProof="0" dirty="0"/>
              <a:t>NSCLC, non-small cell lung cancer</a:t>
            </a:r>
          </a:p>
        </p:txBody>
      </p:sp>
      <p:sp>
        <p:nvSpPr>
          <p:cNvPr id="5" name="Slide Number Placeholder 4">
            <a:extLst>
              <a:ext uri="{FF2B5EF4-FFF2-40B4-BE49-F238E27FC236}">
                <a16:creationId xmlns:a16="http://schemas.microsoft.com/office/drawing/2014/main" id="{DD3ADE44-4EAA-06CE-A4B2-477BCFDE396F}"/>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5</a:t>
            </a:fld>
            <a:endParaRPr lang="en-GB" noProof="0" dirty="0"/>
          </a:p>
        </p:txBody>
      </p:sp>
    </p:spTree>
    <p:extLst>
      <p:ext uri="{BB962C8B-B14F-4D97-AF65-F5344CB8AC3E}">
        <p14:creationId xmlns:p14="http://schemas.microsoft.com/office/powerpoint/2010/main" val="39374771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14D729-4B93-16A6-1A66-8624496D6C5C}"/>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A66DA00D-43B0-ACFF-E5B5-84DEF1A61210}"/>
              </a:ext>
            </a:extLst>
          </p:cNvPr>
          <p:cNvSpPr>
            <a:spLocks noGrp="1"/>
          </p:cNvSpPr>
          <p:nvPr>
            <p:ph type="title"/>
          </p:nvPr>
        </p:nvSpPr>
        <p:spPr/>
        <p:txBody>
          <a:bodyPr>
            <a:normAutofit/>
          </a:bodyPr>
          <a:lstStyle/>
          <a:p>
            <a:pPr marL="642937" lvl="1" indent="-285750" algn="ctr"/>
            <a:r>
              <a:rPr lang="en-GB" sz="4000" b="1" noProof="0" dirty="0">
                <a:solidFill>
                  <a:schemeClr val="bg1"/>
                </a:solidFill>
                <a:latin typeface="Arial" panose="020B0604020202020204" pitchFamily="34" charset="0"/>
                <a:cs typeface="Arial" panose="020B0604020202020204" pitchFamily="34" charset="0"/>
              </a:rPr>
              <a:t>DESTINY-Lung04:</a:t>
            </a:r>
            <a:r>
              <a:rPr lang="en-GB" sz="4000" noProof="0" dirty="0">
                <a:solidFill>
                  <a:schemeClr val="bg1"/>
                </a:solidFill>
                <a:latin typeface="Arial" panose="020B0604020202020204" pitchFamily="34" charset="0"/>
                <a:cs typeface="Arial" panose="020B0604020202020204" pitchFamily="34" charset="0"/>
              </a:rPr>
              <a:t> </a:t>
            </a:r>
            <a:r>
              <a:rPr lang="en-GB" sz="4000" b="1" cap="all" noProof="0" dirty="0">
                <a:solidFill>
                  <a:schemeClr val="bg1"/>
                </a:solidFill>
                <a:latin typeface="Arial" panose="020B0604020202020204" pitchFamily="34" charset="0"/>
                <a:cs typeface="Arial" panose="020B0604020202020204" pitchFamily="34" charset="0"/>
              </a:rPr>
              <a:t>Patient-reported outcomes of first-line trastuzumab deruxtecan in patients with </a:t>
            </a:r>
            <a:r>
              <a:rPr lang="en-GB" sz="4000" b="1" i="1" cap="all" noProof="0" dirty="0">
                <a:solidFill>
                  <a:schemeClr val="bg1"/>
                </a:solidFill>
                <a:latin typeface="Arial" panose="020B0604020202020204" pitchFamily="34" charset="0"/>
                <a:cs typeface="Arial" panose="020B0604020202020204" pitchFamily="34" charset="0"/>
              </a:rPr>
              <a:t>HER2</a:t>
            </a:r>
            <a:r>
              <a:rPr lang="en-GB" sz="4000" b="1" cap="all" noProof="0" dirty="0">
                <a:solidFill>
                  <a:schemeClr val="bg1"/>
                </a:solidFill>
                <a:latin typeface="Arial" panose="020B0604020202020204" pitchFamily="34" charset="0"/>
                <a:cs typeface="Arial" panose="020B0604020202020204" pitchFamily="34" charset="0"/>
              </a:rPr>
              <a:t>-mutant NSCLC</a:t>
            </a:r>
            <a:endParaRPr lang="en-GB" sz="4000" b="1" kern="1200" cap="all" noProof="0" dirty="0">
              <a:solidFill>
                <a:schemeClr val="bg1"/>
              </a:solidFill>
              <a:latin typeface="Arial" panose="020B0604020202020204" pitchFamily="34" charset="0"/>
              <a:ea typeface="Verdana" panose="020B0604030504040204" pitchFamily="34" charset="0"/>
              <a:cs typeface="Arial" panose="020B0604020202020204" pitchFamily="34" charset="0"/>
            </a:endParaRPr>
          </a:p>
        </p:txBody>
      </p:sp>
      <p:sp>
        <p:nvSpPr>
          <p:cNvPr id="7" name="Subtitle 6">
            <a:extLst>
              <a:ext uri="{FF2B5EF4-FFF2-40B4-BE49-F238E27FC236}">
                <a16:creationId xmlns:a16="http://schemas.microsoft.com/office/drawing/2014/main" id="{5E4BA885-0802-D5AE-4E9A-A5502F42582F}"/>
              </a:ext>
            </a:extLst>
          </p:cNvPr>
          <p:cNvSpPr>
            <a:spLocks noGrp="1"/>
          </p:cNvSpPr>
          <p:nvPr>
            <p:ph type="subTitle" idx="1"/>
          </p:nvPr>
        </p:nvSpPr>
        <p:spPr/>
        <p:txBody>
          <a:bodyPr>
            <a:normAutofit/>
          </a:bodyPr>
          <a:lstStyle/>
          <a:p>
            <a:r>
              <a:rPr lang="en-GB" b="1" noProof="0" dirty="0"/>
              <a:t>Novello S, et al. Abstract LBA74, ESMO 2026</a:t>
            </a:r>
            <a:endParaRPr lang="en-GB" b="1" kern="100" noProof="0" dirty="0">
              <a:effectLst/>
              <a:ea typeface="Calibri" panose="020F0502020204030204" pitchFamily="34" charset="0"/>
            </a:endParaRPr>
          </a:p>
        </p:txBody>
      </p:sp>
      <p:sp>
        <p:nvSpPr>
          <p:cNvPr id="2" name="Slide Number Placeholder 1">
            <a:extLst>
              <a:ext uri="{FF2B5EF4-FFF2-40B4-BE49-F238E27FC236}">
                <a16:creationId xmlns:a16="http://schemas.microsoft.com/office/drawing/2014/main" id="{8C93B79C-34AB-8384-2EC3-BF22C3E2EDDB}"/>
              </a:ext>
            </a:extLst>
          </p:cNvPr>
          <p:cNvSpPr>
            <a:spLocks noGrp="1"/>
          </p:cNvSpPr>
          <p:nvPr>
            <p:ph type="sldNum" sz="quarter" idx="4"/>
          </p:nvPr>
        </p:nvSpPr>
        <p:spPr/>
        <p:txBody>
          <a:bodyPr/>
          <a:lstStyle/>
          <a:p>
            <a:fld id="{FCE43C0F-8A7B-3A4B-9DB5-B3472E36E833}" type="slidenum">
              <a:rPr lang="en-GB" noProof="0" smtClean="0"/>
              <a:pPr/>
              <a:t>6</a:t>
            </a:fld>
            <a:endParaRPr lang="en-GB" noProof="0" dirty="0"/>
          </a:p>
        </p:txBody>
      </p:sp>
      <p:sp>
        <p:nvSpPr>
          <p:cNvPr id="4" name="Content Placeholder 3">
            <a:extLst>
              <a:ext uri="{FF2B5EF4-FFF2-40B4-BE49-F238E27FC236}">
                <a16:creationId xmlns:a16="http://schemas.microsoft.com/office/drawing/2014/main" id="{44EBFBD2-3721-62B1-516C-2E7F4AE91439}"/>
              </a:ext>
            </a:extLst>
          </p:cNvPr>
          <p:cNvSpPr>
            <a:spLocks noGrp="1"/>
          </p:cNvSpPr>
          <p:nvPr>
            <p:ph sz="quarter" idx="15"/>
          </p:nvPr>
        </p:nvSpPr>
        <p:spPr/>
        <p:txBody>
          <a:bodyPr anchor="b" anchorCtr="0"/>
          <a:lstStyle/>
          <a:p>
            <a:r>
              <a:rPr lang="en-GB" noProof="0" dirty="0"/>
              <a:t>NSCLC, non-small cell lung cancer</a:t>
            </a:r>
          </a:p>
        </p:txBody>
      </p:sp>
    </p:spTree>
    <p:extLst>
      <p:ext uri="{BB962C8B-B14F-4D97-AF65-F5344CB8AC3E}">
        <p14:creationId xmlns:p14="http://schemas.microsoft.com/office/powerpoint/2010/main" val="4195713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408796-7AC6-DD8E-FD18-B8E6C5779BB5}"/>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9A450F0D-063C-3DA4-6E44-D7BFF9089C5F}"/>
              </a:ext>
            </a:extLst>
          </p:cNvPr>
          <p:cNvSpPr>
            <a:spLocks noGrp="1"/>
          </p:cNvSpPr>
          <p:nvPr>
            <p:ph sz="quarter" idx="12"/>
          </p:nvPr>
        </p:nvSpPr>
        <p:spPr>
          <a:xfrm>
            <a:off x="620713" y="1052737"/>
            <a:ext cx="10963275" cy="1626144"/>
          </a:xfrm>
        </p:spPr>
        <p:txBody>
          <a:bodyPr>
            <a:normAutofit/>
          </a:bodyPr>
          <a:lstStyle/>
          <a:p>
            <a:r>
              <a:rPr lang="en-GB" sz="1800" b="1" noProof="0" dirty="0">
                <a:solidFill>
                  <a:schemeClr val="accent1"/>
                </a:solidFill>
              </a:rPr>
              <a:t>DESTINY-Lung04</a:t>
            </a:r>
            <a:r>
              <a:rPr lang="en-GB" sz="1800" noProof="0" dirty="0"/>
              <a:t> (NCT05048797) evaluated first-line T-DXd (a HER2-directed ADC) versus pembrolizumab + chemotherapy in advanced/metastatic </a:t>
            </a:r>
            <a:r>
              <a:rPr lang="en-GB" sz="1800" i="1" noProof="0" dirty="0"/>
              <a:t>HER2</a:t>
            </a:r>
            <a:r>
              <a:rPr lang="en-GB" sz="1800" noProof="0" dirty="0"/>
              <a:t>-mutant NSCLC and demonstrated a statistically significant and clinically meaningful improvement in PFS with first-line T-DXd versus SOC pembro + chemo</a:t>
            </a:r>
            <a:r>
              <a:rPr lang="en-GB" sz="1800" baseline="30000" noProof="0" dirty="0"/>
              <a:t>1</a:t>
            </a:r>
          </a:p>
          <a:p>
            <a:r>
              <a:rPr lang="en-GB" sz="1800" noProof="0" dirty="0"/>
              <a:t>Pre-specified patient reported outcomes (PRO) were reported at ESMO 2026</a:t>
            </a:r>
            <a:r>
              <a:rPr lang="en-GB" sz="1800" baseline="30000" noProof="0" dirty="0"/>
              <a:t>2</a:t>
            </a:r>
          </a:p>
        </p:txBody>
      </p:sp>
      <p:sp>
        <p:nvSpPr>
          <p:cNvPr id="6" name="Title 5">
            <a:extLst>
              <a:ext uri="{FF2B5EF4-FFF2-40B4-BE49-F238E27FC236}">
                <a16:creationId xmlns:a16="http://schemas.microsoft.com/office/drawing/2014/main" id="{E8666E01-2590-7B87-27A3-4C505D2DFA94}"/>
              </a:ext>
            </a:extLst>
          </p:cNvPr>
          <p:cNvSpPr>
            <a:spLocks noGrp="1"/>
          </p:cNvSpPr>
          <p:nvPr>
            <p:ph type="title"/>
          </p:nvPr>
        </p:nvSpPr>
        <p:spPr>
          <a:xfrm>
            <a:off x="619201" y="259200"/>
            <a:ext cx="10963199" cy="864000"/>
          </a:xfrm>
        </p:spPr>
        <p:txBody>
          <a:bodyPr/>
          <a:lstStyle/>
          <a:p>
            <a:r>
              <a:rPr lang="en-GB" noProof="0" dirty="0">
                <a:solidFill>
                  <a:schemeClr val="tx2"/>
                </a:solidFill>
                <a:ea typeface="Verdana" panose="020B0604030504040204" pitchFamily="34" charset="0"/>
              </a:rPr>
              <a:t>DESTINY-Lung04</a:t>
            </a:r>
            <a:r>
              <a:rPr lang="en-GB" noProof="0" dirty="0">
                <a:solidFill>
                  <a:schemeClr val="tx2"/>
                </a:solidFill>
              </a:rPr>
              <a:t>: background and study design</a:t>
            </a:r>
          </a:p>
        </p:txBody>
      </p:sp>
      <p:sp>
        <p:nvSpPr>
          <p:cNvPr id="8" name="Content Placeholder 7">
            <a:extLst>
              <a:ext uri="{FF2B5EF4-FFF2-40B4-BE49-F238E27FC236}">
                <a16:creationId xmlns:a16="http://schemas.microsoft.com/office/drawing/2014/main" id="{371CEFE2-B55A-864B-6F7E-9BD11C361CE6}"/>
              </a:ext>
            </a:extLst>
          </p:cNvPr>
          <p:cNvSpPr>
            <a:spLocks noGrp="1"/>
          </p:cNvSpPr>
          <p:nvPr>
            <p:ph sz="quarter" idx="15"/>
          </p:nvPr>
        </p:nvSpPr>
        <p:spPr>
          <a:xfrm>
            <a:off x="620183" y="6356351"/>
            <a:ext cx="10300353" cy="365125"/>
          </a:xfrm>
        </p:spPr>
        <p:txBody>
          <a:bodyPr anchor="b" anchorCtr="0"/>
          <a:lstStyle/>
          <a:p>
            <a:endParaRPr lang="en-GB" sz="900" noProof="0" dirty="0">
              <a:solidFill>
                <a:schemeClr val="tx2"/>
              </a:solidFill>
            </a:endParaRPr>
          </a:p>
          <a:p>
            <a:endParaRPr lang="en-GB" sz="900" noProof="0" dirty="0">
              <a:solidFill>
                <a:schemeClr val="tx2"/>
              </a:solidFill>
            </a:endParaRPr>
          </a:p>
          <a:p>
            <a:r>
              <a:rPr lang="en-GB" sz="900" noProof="0" dirty="0">
                <a:solidFill>
                  <a:schemeClr val="tx2"/>
                </a:solidFill>
              </a:rPr>
              <a:t>PFS, ORR, and DoR all per RECIST 1.1. Participants with objective radiological CNS disease progression per RECIST 1.1 could continue with their assigned trial treatment if, in the investigator’s opinion, they continued to receive clinical benefit and were without any discontinuation criteria. Treatment crossover was not permitted</a:t>
            </a:r>
          </a:p>
          <a:p>
            <a:r>
              <a:rPr lang="en-GB" sz="900" baseline="30000" noProof="0" dirty="0">
                <a:solidFill>
                  <a:schemeClr val="tx2"/>
                </a:solidFill>
              </a:rPr>
              <a:t>a</a:t>
            </a:r>
            <a:r>
              <a:rPr lang="en-GB" sz="900" noProof="0" dirty="0">
                <a:solidFill>
                  <a:schemeClr val="tx2"/>
                </a:solidFill>
              </a:rPr>
              <a:t> 5.4 mg/kg IV Q3W until disease progression, unacceptable toxicity, or other discontinuation criteria; </a:t>
            </a:r>
            <a:r>
              <a:rPr lang="en-GB" sz="900" baseline="30000" noProof="0" dirty="0">
                <a:solidFill>
                  <a:schemeClr val="tx2"/>
                </a:solidFill>
              </a:rPr>
              <a:t>b </a:t>
            </a:r>
            <a:r>
              <a:rPr lang="en-GB" sz="900" noProof="0" dirty="0">
                <a:solidFill>
                  <a:schemeClr val="tx2"/>
                </a:solidFill>
              </a:rPr>
              <a:t>200 mg IV Q3W until disease progression, unacceptable toxicity, or other discontinuation criteria; </a:t>
            </a:r>
            <a:r>
              <a:rPr lang="en-GB" sz="900" baseline="30000" noProof="0" dirty="0">
                <a:solidFill>
                  <a:schemeClr val="tx2"/>
                </a:solidFill>
              </a:rPr>
              <a:t>c </a:t>
            </a:r>
            <a:r>
              <a:rPr lang="en-GB" sz="900" noProof="0" dirty="0">
                <a:solidFill>
                  <a:schemeClr val="tx2"/>
                </a:solidFill>
              </a:rPr>
              <a:t>Investigator choice of cisplatin (75 mg/m</a:t>
            </a:r>
            <a:r>
              <a:rPr lang="en-GB" sz="900" baseline="30000" noProof="0" dirty="0">
                <a:solidFill>
                  <a:schemeClr val="tx2"/>
                </a:solidFill>
              </a:rPr>
              <a:t>2</a:t>
            </a:r>
            <a:r>
              <a:rPr lang="en-GB" sz="900" noProof="0" dirty="0">
                <a:solidFill>
                  <a:schemeClr val="tx2"/>
                </a:solidFill>
              </a:rPr>
              <a:t>) or carboplatin (AUC 5) IV Q3W for up to four cycles; </a:t>
            </a:r>
            <a:r>
              <a:rPr lang="en-GB" sz="900" baseline="30000" noProof="0" dirty="0">
                <a:solidFill>
                  <a:schemeClr val="tx2"/>
                </a:solidFill>
              </a:rPr>
              <a:t>d </a:t>
            </a:r>
            <a:r>
              <a:rPr lang="en-GB" sz="900" noProof="0" dirty="0">
                <a:solidFill>
                  <a:schemeClr val="tx2"/>
                </a:solidFill>
              </a:rPr>
              <a:t>500 mg/m</a:t>
            </a:r>
            <a:r>
              <a:rPr lang="en-GB" sz="900" baseline="30000" noProof="0" dirty="0">
                <a:solidFill>
                  <a:schemeClr val="tx2"/>
                </a:solidFill>
              </a:rPr>
              <a:t>2</a:t>
            </a:r>
            <a:r>
              <a:rPr lang="en-GB" sz="900" noProof="0" dirty="0">
                <a:solidFill>
                  <a:schemeClr val="tx2"/>
                </a:solidFill>
              </a:rPr>
              <a:t> IV Q3W until disease progression, unacceptable toxicity, or other discontinuation criteria</a:t>
            </a:r>
            <a:endParaRPr lang="en-GB" sz="900" baseline="30000" noProof="0" dirty="0">
              <a:solidFill>
                <a:schemeClr val="tx2"/>
              </a:solidFill>
            </a:endParaRPr>
          </a:p>
          <a:p>
            <a:r>
              <a:rPr lang="en-GB" sz="900" noProof="0" dirty="0">
                <a:solidFill>
                  <a:schemeClr val="tx2"/>
                </a:solidFill>
              </a:rPr>
              <a:t>ADC, antibody-drug conjugate; AUC, area-under-curve; BICR, blinded independent central review; chemo, chemotherapy; CNS, central nervous system; DCO, data cut-off; DoR, duration of response; ECOG PS, Eastern Cooperative Oncology Group performance status; IV, intravenous; NSCLC, non-small cell lung cancer; ORR, overall response rate; OS, overall survival; pembro, pembrolizumab; PFS(2), progression-free survival (2); PRO, patient reported outcomes; Q3W, every 3 weeks; R, randomisation; RECIST, Response Evaluation Criteria in Solid Tumours; SOC, standard of care; T-DXd, trastuzumab deruxtecan </a:t>
            </a:r>
            <a:endParaRPr lang="en-GB" sz="900" baseline="30000" noProof="0" dirty="0">
              <a:solidFill>
                <a:schemeClr val="tx2"/>
              </a:solidFill>
            </a:endParaRPr>
          </a:p>
          <a:p>
            <a:r>
              <a:rPr lang="en-GB" sz="900" noProof="0" dirty="0"/>
              <a:t>1. </a:t>
            </a:r>
            <a:r>
              <a:rPr lang="en-GB" sz="900" noProof="0" dirty="0">
                <a:solidFill>
                  <a:schemeClr val="tx2"/>
                </a:solidFill>
              </a:rPr>
              <a:t>Rotow J, et al. Abstract PL03.08, WCLC 2026; 2. </a:t>
            </a:r>
            <a:r>
              <a:rPr lang="en-GB" sz="900" noProof="0" dirty="0"/>
              <a:t>Novello S, et al. Abstract LBA74, ESMO 2026 (oral presentation)</a:t>
            </a:r>
            <a:endParaRPr lang="en-GB" sz="900" kern="100" noProof="0" dirty="0">
              <a:ea typeface="Calibri" panose="020F0502020204030204" pitchFamily="34" charset="0"/>
            </a:endParaRPr>
          </a:p>
        </p:txBody>
      </p:sp>
      <p:sp>
        <p:nvSpPr>
          <p:cNvPr id="5" name="Slide Number Placeholder 4">
            <a:extLst>
              <a:ext uri="{FF2B5EF4-FFF2-40B4-BE49-F238E27FC236}">
                <a16:creationId xmlns:a16="http://schemas.microsoft.com/office/drawing/2014/main" id="{D952EAED-E26F-BE81-1675-65BF6BEA317E}"/>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7</a:t>
            </a:fld>
            <a:endParaRPr lang="en-GB" noProof="0" dirty="0"/>
          </a:p>
        </p:txBody>
      </p:sp>
      <p:sp>
        <p:nvSpPr>
          <p:cNvPr id="2" name="Rounded Rectangle 1">
            <a:extLst>
              <a:ext uri="{FF2B5EF4-FFF2-40B4-BE49-F238E27FC236}">
                <a16:creationId xmlns:a16="http://schemas.microsoft.com/office/drawing/2014/main" id="{0E7609A5-3D32-E9C6-433B-0A814B3E71F4}"/>
              </a:ext>
            </a:extLst>
          </p:cNvPr>
          <p:cNvSpPr/>
          <p:nvPr/>
        </p:nvSpPr>
        <p:spPr>
          <a:xfrm>
            <a:off x="6600056" y="2915400"/>
            <a:ext cx="2592288" cy="648000"/>
          </a:xfrm>
          <a:prstGeom prst="roundRect">
            <a:avLst>
              <a:gd name="adj" fmla="val 12117"/>
            </a:avLst>
          </a:prstGeom>
          <a:solidFill>
            <a:schemeClr val="accent1"/>
          </a:solidFill>
          <a:ln w="22225">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GB" sz="1200" b="1" noProof="0" dirty="0">
                <a:solidFill>
                  <a:schemeClr val="bg1"/>
                </a:solidFill>
                <a:latin typeface="Arial" panose="020B0604020202020204" pitchFamily="34" charset="0"/>
                <a:cs typeface="Arial" panose="020B0604020202020204" pitchFamily="34" charset="0"/>
              </a:rPr>
              <a:t>T-DXd</a:t>
            </a:r>
            <a:r>
              <a:rPr lang="en-GB" sz="1200" b="1" baseline="30000" noProof="0" dirty="0">
                <a:solidFill>
                  <a:schemeClr val="bg1"/>
                </a:solidFill>
                <a:latin typeface="Arial" panose="020B0604020202020204" pitchFamily="34" charset="0"/>
                <a:cs typeface="Arial" panose="020B0604020202020204" pitchFamily="34" charset="0"/>
              </a:rPr>
              <a:t>a</a:t>
            </a:r>
            <a:br>
              <a:rPr lang="en-GB" sz="1200" b="1" noProof="0" dirty="0">
                <a:solidFill>
                  <a:schemeClr val="bg1"/>
                </a:solidFill>
                <a:latin typeface="Arial" panose="020B0604020202020204" pitchFamily="34" charset="0"/>
                <a:cs typeface="Arial" panose="020B0604020202020204" pitchFamily="34" charset="0"/>
              </a:rPr>
            </a:br>
            <a:r>
              <a:rPr lang="en-GB" sz="1200" noProof="0" dirty="0">
                <a:latin typeface="Arial" panose="020B0604020202020204" pitchFamily="34" charset="0"/>
                <a:cs typeface="Arial" panose="020B0604020202020204" pitchFamily="34" charset="0"/>
              </a:rPr>
              <a:t>(n=227)</a:t>
            </a:r>
          </a:p>
        </p:txBody>
      </p:sp>
      <p:sp>
        <p:nvSpPr>
          <p:cNvPr id="3" name="Rounded Rectangle 2">
            <a:extLst>
              <a:ext uri="{FF2B5EF4-FFF2-40B4-BE49-F238E27FC236}">
                <a16:creationId xmlns:a16="http://schemas.microsoft.com/office/drawing/2014/main" id="{7A86D6BB-F9AF-A857-5FCC-5A6BDFB17A4E}"/>
              </a:ext>
            </a:extLst>
          </p:cNvPr>
          <p:cNvSpPr/>
          <p:nvPr/>
        </p:nvSpPr>
        <p:spPr>
          <a:xfrm>
            <a:off x="6600056" y="3923584"/>
            <a:ext cx="2592288" cy="648000"/>
          </a:xfrm>
          <a:prstGeom prst="roundRect">
            <a:avLst>
              <a:gd name="adj" fmla="val 12117"/>
            </a:avLst>
          </a:prstGeom>
          <a:solidFill>
            <a:schemeClr val="tx2"/>
          </a:solidFill>
          <a:ln w="22225">
            <a:noFill/>
          </a:ln>
          <a:effectLst/>
        </p:spPr>
        <p:style>
          <a:lnRef idx="1">
            <a:schemeClr val="accent1"/>
          </a:lnRef>
          <a:fillRef idx="3">
            <a:schemeClr val="accent1"/>
          </a:fillRef>
          <a:effectRef idx="2">
            <a:schemeClr val="accent1"/>
          </a:effectRef>
          <a:fontRef idx="minor">
            <a:schemeClr val="lt1"/>
          </a:fontRef>
        </p:style>
        <p:txBody>
          <a:bodyPr lIns="0" rIns="0" rtlCol="0" anchor="ctr"/>
          <a:lstStyle/>
          <a:p>
            <a:pPr algn="ctr"/>
            <a:r>
              <a:rPr lang="en-GB" sz="1200" b="1" noProof="0" dirty="0">
                <a:solidFill>
                  <a:schemeClr val="bg1"/>
                </a:solidFill>
                <a:latin typeface="Arial" panose="020B0604020202020204" pitchFamily="34" charset="0"/>
                <a:cs typeface="Arial" panose="020B0604020202020204" pitchFamily="34" charset="0"/>
              </a:rPr>
              <a:t>Pembro</a:t>
            </a:r>
            <a:r>
              <a:rPr lang="en-GB" sz="1200" b="1" baseline="30000" noProof="0" dirty="0">
                <a:solidFill>
                  <a:schemeClr val="bg1"/>
                </a:solidFill>
                <a:latin typeface="Arial" panose="020B0604020202020204" pitchFamily="34" charset="0"/>
                <a:cs typeface="Arial" panose="020B0604020202020204" pitchFamily="34" charset="0"/>
              </a:rPr>
              <a:t>b</a:t>
            </a:r>
            <a:r>
              <a:rPr lang="en-GB" sz="1200" b="1" noProof="0" dirty="0">
                <a:solidFill>
                  <a:schemeClr val="bg1"/>
                </a:solidFill>
                <a:latin typeface="Arial" panose="020B0604020202020204" pitchFamily="34" charset="0"/>
                <a:cs typeface="Arial" panose="020B0604020202020204" pitchFamily="34" charset="0"/>
              </a:rPr>
              <a:t> + platinum chemo</a:t>
            </a:r>
            <a:r>
              <a:rPr lang="en-GB" sz="1200" b="1" baseline="30000" noProof="0" dirty="0">
                <a:solidFill>
                  <a:schemeClr val="bg1"/>
                </a:solidFill>
                <a:latin typeface="Arial" panose="020B0604020202020204" pitchFamily="34" charset="0"/>
                <a:cs typeface="Arial" panose="020B0604020202020204" pitchFamily="34" charset="0"/>
              </a:rPr>
              <a:t>c</a:t>
            </a:r>
            <a:r>
              <a:rPr lang="en-GB" sz="1200" b="1" noProof="0" dirty="0">
                <a:solidFill>
                  <a:schemeClr val="bg1"/>
                </a:solidFill>
                <a:latin typeface="Arial" panose="020B0604020202020204" pitchFamily="34" charset="0"/>
                <a:cs typeface="Arial" panose="020B0604020202020204" pitchFamily="34" charset="0"/>
              </a:rPr>
              <a:t> + pemetrexed</a:t>
            </a:r>
            <a:r>
              <a:rPr lang="en-GB" sz="1200" b="1" baseline="30000" noProof="0" dirty="0">
                <a:solidFill>
                  <a:schemeClr val="bg1"/>
                </a:solidFill>
                <a:latin typeface="Arial" panose="020B0604020202020204" pitchFamily="34" charset="0"/>
                <a:cs typeface="Arial" panose="020B0604020202020204" pitchFamily="34" charset="0"/>
              </a:rPr>
              <a:t>d</a:t>
            </a:r>
            <a:br>
              <a:rPr lang="en-GB" sz="1200" noProof="0" dirty="0">
                <a:latin typeface="Arial" panose="020B0604020202020204" pitchFamily="34" charset="0"/>
                <a:cs typeface="Arial" panose="020B0604020202020204" pitchFamily="34" charset="0"/>
              </a:rPr>
            </a:br>
            <a:r>
              <a:rPr lang="en-GB" sz="1200" noProof="0" dirty="0">
                <a:latin typeface="Arial" panose="020B0604020202020204" pitchFamily="34" charset="0"/>
                <a:cs typeface="Arial" panose="020B0604020202020204" pitchFamily="34" charset="0"/>
              </a:rPr>
              <a:t>(n=227)</a:t>
            </a:r>
          </a:p>
        </p:txBody>
      </p:sp>
      <p:sp>
        <p:nvSpPr>
          <p:cNvPr id="9" name="Oval 8">
            <a:extLst>
              <a:ext uri="{FF2B5EF4-FFF2-40B4-BE49-F238E27FC236}">
                <a16:creationId xmlns:a16="http://schemas.microsoft.com/office/drawing/2014/main" id="{56B95C83-E076-4F2E-79CB-0904A57DEA31}"/>
              </a:ext>
            </a:extLst>
          </p:cNvPr>
          <p:cNvSpPr/>
          <p:nvPr/>
        </p:nvSpPr>
        <p:spPr>
          <a:xfrm>
            <a:off x="5528677" y="3512441"/>
            <a:ext cx="473040" cy="473040"/>
          </a:xfrm>
          <a:prstGeom prst="ellipse">
            <a:avLst/>
          </a:prstGeom>
          <a:solidFill>
            <a:schemeClr val="accent6"/>
          </a:solidFill>
          <a:ln>
            <a:noFill/>
          </a:ln>
        </p:spPr>
        <p:style>
          <a:lnRef idx="1">
            <a:schemeClr val="accent1"/>
          </a:lnRef>
          <a:fillRef idx="3">
            <a:schemeClr val="accent1"/>
          </a:fillRef>
          <a:effectRef idx="2">
            <a:schemeClr val="accent1"/>
          </a:effectRef>
          <a:fontRef idx="minor">
            <a:schemeClr val="lt1"/>
          </a:fontRef>
        </p:style>
        <p:txBody>
          <a:bodyPr lIns="0" rIns="0" rtlCol="0" anchor="ct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B"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R</a:t>
            </a:r>
            <a:br>
              <a:rPr kumimoji="0" lang="en-GB" sz="18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br>
            <a:r>
              <a:rPr kumimoji="0" lang="en-GB" sz="1000" b="1"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rPr>
              <a:t>1:1</a:t>
            </a:r>
          </a:p>
        </p:txBody>
      </p:sp>
      <p:cxnSp>
        <p:nvCxnSpPr>
          <p:cNvPr id="10" name="Straight Connector 9">
            <a:extLst>
              <a:ext uri="{FF2B5EF4-FFF2-40B4-BE49-F238E27FC236}">
                <a16:creationId xmlns:a16="http://schemas.microsoft.com/office/drawing/2014/main" id="{3946F587-FF5E-9A00-361F-E0F6B41AE927}"/>
              </a:ext>
            </a:extLst>
          </p:cNvPr>
          <p:cNvCxnSpPr>
            <a:cxnSpLocks/>
          </p:cNvCxnSpPr>
          <p:nvPr/>
        </p:nvCxnSpPr>
        <p:spPr>
          <a:xfrm>
            <a:off x="4376549" y="3748961"/>
            <a:ext cx="1132013" cy="0"/>
          </a:xfrm>
          <a:prstGeom prst="line">
            <a:avLst/>
          </a:prstGeom>
          <a:ln w="25400">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1" name="Straight Connector 10">
            <a:extLst>
              <a:ext uri="{FF2B5EF4-FFF2-40B4-BE49-F238E27FC236}">
                <a16:creationId xmlns:a16="http://schemas.microsoft.com/office/drawing/2014/main" id="{3E5C35E9-2201-C73D-A60D-5507494755BA}"/>
              </a:ext>
            </a:extLst>
          </p:cNvPr>
          <p:cNvCxnSpPr>
            <a:cxnSpLocks/>
          </p:cNvCxnSpPr>
          <p:nvPr/>
        </p:nvCxnSpPr>
        <p:spPr>
          <a:xfrm>
            <a:off x="6305383" y="3239400"/>
            <a:ext cx="296021" cy="0"/>
          </a:xfrm>
          <a:prstGeom prst="line">
            <a:avLst/>
          </a:prstGeom>
          <a:ln w="25400">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2" name="Straight Connector 11">
            <a:extLst>
              <a:ext uri="{FF2B5EF4-FFF2-40B4-BE49-F238E27FC236}">
                <a16:creationId xmlns:a16="http://schemas.microsoft.com/office/drawing/2014/main" id="{8BBA1F90-0C9B-E02A-4DA8-097B775DC7C7}"/>
              </a:ext>
            </a:extLst>
          </p:cNvPr>
          <p:cNvCxnSpPr>
            <a:cxnSpLocks/>
          </p:cNvCxnSpPr>
          <p:nvPr/>
        </p:nvCxnSpPr>
        <p:spPr>
          <a:xfrm>
            <a:off x="6305383" y="4247584"/>
            <a:ext cx="296021" cy="0"/>
          </a:xfrm>
          <a:prstGeom prst="line">
            <a:avLst/>
          </a:prstGeom>
          <a:ln w="25400">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a:extLst>
              <a:ext uri="{FF2B5EF4-FFF2-40B4-BE49-F238E27FC236}">
                <a16:creationId xmlns:a16="http://schemas.microsoft.com/office/drawing/2014/main" id="{74A9EA65-4C12-AF81-11C9-B9713C5B85D6}"/>
              </a:ext>
            </a:extLst>
          </p:cNvPr>
          <p:cNvCxnSpPr>
            <a:cxnSpLocks/>
          </p:cNvCxnSpPr>
          <p:nvPr/>
        </p:nvCxnSpPr>
        <p:spPr>
          <a:xfrm flipV="1">
            <a:off x="6314272" y="3236199"/>
            <a:ext cx="0" cy="1025525"/>
          </a:xfrm>
          <a:prstGeom prst="line">
            <a:avLst/>
          </a:prstGeom>
          <a:ln w="25400">
            <a:solidFill>
              <a:schemeClr val="accent6"/>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a:extLst>
              <a:ext uri="{FF2B5EF4-FFF2-40B4-BE49-F238E27FC236}">
                <a16:creationId xmlns:a16="http://schemas.microsoft.com/office/drawing/2014/main" id="{EA8B8C20-02C6-82C2-1AC1-031390EE25F6}"/>
              </a:ext>
            </a:extLst>
          </p:cNvPr>
          <p:cNvCxnSpPr>
            <a:cxnSpLocks/>
          </p:cNvCxnSpPr>
          <p:nvPr/>
        </p:nvCxnSpPr>
        <p:spPr>
          <a:xfrm>
            <a:off x="5993656" y="3748961"/>
            <a:ext cx="324000" cy="0"/>
          </a:xfrm>
          <a:prstGeom prst="line">
            <a:avLst/>
          </a:prstGeom>
          <a:ln w="25400">
            <a:solidFill>
              <a:schemeClr val="accent6"/>
            </a:solidFill>
            <a:headEnd type="none" w="med" len="med"/>
            <a:tailEnd type="none" w="med" len="med"/>
          </a:ln>
          <a:effectLst/>
        </p:spPr>
        <p:style>
          <a:lnRef idx="2">
            <a:schemeClr val="accent1"/>
          </a:lnRef>
          <a:fillRef idx="0">
            <a:schemeClr val="accent1"/>
          </a:fillRef>
          <a:effectRef idx="1">
            <a:schemeClr val="accent1"/>
          </a:effectRef>
          <a:fontRef idx="minor">
            <a:schemeClr val="tx1"/>
          </a:fontRef>
        </p:style>
      </p:cxnSp>
      <p:sp>
        <p:nvSpPr>
          <p:cNvPr id="16" name="Rounded Rectangle 15">
            <a:extLst>
              <a:ext uri="{FF2B5EF4-FFF2-40B4-BE49-F238E27FC236}">
                <a16:creationId xmlns:a16="http://schemas.microsoft.com/office/drawing/2014/main" id="{D4C75DCD-4D4E-9907-2E1B-617D5F0A3480}"/>
              </a:ext>
            </a:extLst>
          </p:cNvPr>
          <p:cNvSpPr/>
          <p:nvPr/>
        </p:nvSpPr>
        <p:spPr>
          <a:xfrm>
            <a:off x="619125" y="2915400"/>
            <a:ext cx="4540771" cy="1728192"/>
          </a:xfrm>
          <a:prstGeom prst="roundRect">
            <a:avLst>
              <a:gd name="adj" fmla="val 6673"/>
            </a:avLst>
          </a:prstGeom>
          <a:solidFill>
            <a:schemeClr val="bg1"/>
          </a:solidFill>
          <a:ln w="22225">
            <a:solidFill>
              <a:schemeClr val="accent6"/>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300"/>
              </a:spcAft>
              <a:buClr>
                <a:srgbClr val="C6573B"/>
              </a:buClr>
              <a:buSzTx/>
              <a:buFontTx/>
              <a:buNone/>
              <a:tabLst/>
              <a:defRPr/>
            </a:pPr>
            <a:r>
              <a:rPr kumimoji="0" lang="en-GB" sz="1400" b="1" i="0" u="none" strike="noStrike" kern="1200" cap="none" spc="0" normalizeH="0" baseline="0" noProof="0" dirty="0">
                <a:ln>
                  <a:noFill/>
                </a:ln>
                <a:solidFill>
                  <a:schemeClr val="accent1"/>
                </a:solidFill>
                <a:effectLst/>
                <a:uLnTx/>
                <a:uFillTx/>
                <a:latin typeface="Arial" panose="020B0604020202020204" pitchFamily="34" charset="0"/>
                <a:cs typeface="Arial" panose="020B0604020202020204" pitchFamily="34" charset="0"/>
              </a:rPr>
              <a:t>Patients</a:t>
            </a:r>
            <a:endParaRPr lang="en-GB" sz="1400" noProof="0" dirty="0">
              <a:solidFill>
                <a:schemeClr val="accent1"/>
              </a:solidFill>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Unresectable locally advanced or metastatic non-squamous NSCLC</a:t>
            </a: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Treatment naïve for advanced disease </a:t>
            </a:r>
          </a:p>
          <a:p>
            <a:pPr marL="171450" indent="-171450">
              <a:buClr>
                <a:schemeClr val="accent1"/>
              </a:buClr>
              <a:buFont typeface="Arial" panose="020B0604020202020204" pitchFamily="34" charset="0"/>
              <a:buChar char="•"/>
            </a:pPr>
            <a:r>
              <a:rPr lang="en-GB" sz="1200" i="1" noProof="0" dirty="0">
                <a:solidFill>
                  <a:schemeClr val="tx1"/>
                </a:solidFill>
                <a:latin typeface="Arial" panose="020B0604020202020204" pitchFamily="34" charset="0"/>
                <a:cs typeface="Arial" panose="020B0604020202020204" pitchFamily="34" charset="0"/>
              </a:rPr>
              <a:t>HER2 </a:t>
            </a:r>
            <a:r>
              <a:rPr lang="en-GB" sz="1200" noProof="0" dirty="0">
                <a:solidFill>
                  <a:schemeClr val="tx1"/>
                </a:solidFill>
                <a:latin typeface="Arial" panose="020B0604020202020204" pitchFamily="34" charset="0"/>
                <a:cs typeface="Arial" panose="020B0604020202020204" pitchFamily="34" charset="0"/>
              </a:rPr>
              <a:t>exon 19 or 20 mutation by central/local test</a:t>
            </a: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ECOG PS 0 or 1</a:t>
            </a: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Asymptomatic/stable/treated brain metastases permitted</a:t>
            </a: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≥1 measurable lesion per RECIST 1.1</a:t>
            </a:r>
          </a:p>
        </p:txBody>
      </p:sp>
      <p:sp>
        <p:nvSpPr>
          <p:cNvPr id="19" name="Rectangle: Rounded Corners 7">
            <a:extLst>
              <a:ext uri="{FF2B5EF4-FFF2-40B4-BE49-F238E27FC236}">
                <a16:creationId xmlns:a16="http://schemas.microsoft.com/office/drawing/2014/main" id="{89B49200-9AE4-1C76-9E23-5CE94CD62337}"/>
              </a:ext>
            </a:extLst>
          </p:cNvPr>
          <p:cNvSpPr/>
          <p:nvPr/>
        </p:nvSpPr>
        <p:spPr>
          <a:xfrm>
            <a:off x="9400333" y="2695074"/>
            <a:ext cx="2452653" cy="2239931"/>
          </a:xfrm>
          <a:prstGeom prst="roundRect">
            <a:avLst>
              <a:gd name="adj" fmla="val 4187"/>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300"/>
              </a:spcAft>
              <a:buClr>
                <a:srgbClr val="C6573B"/>
              </a:buClr>
              <a:buSzTx/>
              <a:buFontTx/>
              <a:buNone/>
              <a:tabLst/>
              <a:defRPr/>
            </a:pPr>
            <a:r>
              <a:rPr kumimoji="0" lang="en-GB" sz="14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Endpoints</a:t>
            </a:r>
          </a:p>
          <a:p>
            <a:pPr marL="0" marR="0" lvl="0" indent="0" algn="l" defTabSz="457200" rtl="0" eaLnBrk="1" fontAlgn="auto" latinLnBrk="0" hangingPunct="1">
              <a:lnSpc>
                <a:spcPct val="100000"/>
              </a:lnSpc>
              <a:spcBef>
                <a:spcPts val="0"/>
              </a:spcBef>
              <a:buClr>
                <a:srgbClr val="C6573B"/>
              </a:buClr>
              <a:buSzTx/>
              <a:buFontTx/>
              <a:buNone/>
              <a:tabLst/>
              <a:defRPr/>
            </a:pPr>
            <a:r>
              <a:rPr kumimoji="0" lang="en-GB"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Primary:</a:t>
            </a:r>
            <a:endParaRPr kumimoji="0" lang="en-GB" sz="1200" b="1" i="0" u="none" strike="noStrike" kern="1200" cap="none" spc="0" normalizeH="0" baseline="3000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184150" marR="0" lvl="0" indent="-184150" algn="l" defTabSz="457200" rtl="0" eaLnBrk="1" fontAlgn="auto" latinLnBrk="0" hangingPunct="1">
              <a:lnSpc>
                <a:spcPct val="100000"/>
              </a:lnSpc>
              <a:spcBef>
                <a:spcPts val="0"/>
              </a:spcBef>
              <a:spcAft>
                <a:spcPts val="300"/>
              </a:spcAft>
              <a:buClr>
                <a:srgbClr val="C6573B"/>
              </a:buClr>
              <a:buSzTx/>
              <a:buFont typeface="Arial" panose="020B0604020202020204" pitchFamily="34" charset="0"/>
              <a:buChar char="•"/>
              <a:tabLst>
                <a:tab pos="1011238" algn="l"/>
                <a:tab pos="1774825" algn="l"/>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PFS </a:t>
            </a:r>
            <a:r>
              <a:rPr kumimoji="0" lang="en-GB" sz="1200" b="0"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(BICR)</a:t>
            </a:r>
            <a:endParaRPr kumimoji="0" lang="en-GB" sz="1200" b="0" i="0" u="none" strike="noStrike" kern="1200" cap="none" spc="0" normalizeH="0" baseline="3000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R="0" lvl="0" algn="l" defTabSz="457200" rtl="0" eaLnBrk="1" fontAlgn="auto" latinLnBrk="0" hangingPunct="1">
              <a:lnSpc>
                <a:spcPct val="100000"/>
              </a:lnSpc>
              <a:spcBef>
                <a:spcPts val="0"/>
              </a:spcBef>
              <a:buClr>
                <a:srgbClr val="C6573B"/>
              </a:buClr>
              <a:buSzTx/>
              <a:tabLst>
                <a:tab pos="1011238" algn="l"/>
                <a:tab pos="1774825" algn="l"/>
              </a:tabLst>
              <a:defRPr/>
            </a:pPr>
            <a:r>
              <a:rPr lang="en-GB" sz="1200" b="1" noProof="0" dirty="0">
                <a:solidFill>
                  <a:schemeClr val="tx1"/>
                </a:solidFill>
                <a:latin typeface="Arial" panose="020B0604020202020204" pitchFamily="34" charset="0"/>
                <a:cs typeface="Arial" panose="020B0604020202020204" pitchFamily="34" charset="0"/>
              </a:rPr>
              <a:t>Secondary:</a:t>
            </a:r>
          </a:p>
          <a:p>
            <a:pPr marL="184150" indent="-184150">
              <a:buClr>
                <a:schemeClr val="accent1"/>
              </a:buClr>
              <a:buFont typeface="Arial" panose="020B0604020202020204" pitchFamily="34" charset="0"/>
              <a:buChar char="•"/>
              <a:tabLst>
                <a:tab pos="1011238" algn="l"/>
                <a:tab pos="1774825" algn="l"/>
              </a:tabLst>
              <a:defRPr/>
            </a:pPr>
            <a:r>
              <a:rPr lang="en-GB" sz="1200" noProof="0" dirty="0">
                <a:solidFill>
                  <a:schemeClr val="tx1"/>
                </a:solidFill>
                <a:latin typeface="Arial" panose="020B0604020202020204" pitchFamily="34" charset="0"/>
                <a:cs typeface="Arial" panose="020B0604020202020204" pitchFamily="34" charset="0"/>
              </a:rPr>
              <a:t>OS</a:t>
            </a:r>
          </a:p>
          <a:p>
            <a:pPr marL="184150" indent="-184150">
              <a:buClr>
                <a:schemeClr val="accent1"/>
              </a:buClr>
              <a:buFont typeface="Arial" panose="020B0604020202020204" pitchFamily="34" charset="0"/>
              <a:buChar char="•"/>
              <a:tabLst>
                <a:tab pos="1011238" algn="l"/>
                <a:tab pos="1774825" algn="l"/>
              </a:tabLst>
              <a:defRPr/>
            </a:pPr>
            <a:r>
              <a:rPr lang="en-GB" sz="1200" noProof="0" dirty="0">
                <a:solidFill>
                  <a:schemeClr val="tx1"/>
                </a:solidFill>
                <a:latin typeface="Arial" panose="020B0604020202020204" pitchFamily="34" charset="0"/>
                <a:cs typeface="Arial" panose="020B0604020202020204" pitchFamily="34" charset="0"/>
              </a:rPr>
              <a:t>ORR and DoR (BICR)</a:t>
            </a:r>
          </a:p>
          <a:p>
            <a:pPr marL="184150" indent="-184150">
              <a:buClr>
                <a:schemeClr val="accent1"/>
              </a:buClr>
              <a:buFont typeface="Arial" panose="020B0604020202020204" pitchFamily="34" charset="0"/>
              <a:buChar char="•"/>
              <a:tabLst>
                <a:tab pos="1011238" algn="l"/>
                <a:tab pos="1774825" algn="l"/>
              </a:tabLst>
              <a:defRPr/>
            </a:pPr>
            <a:r>
              <a:rPr lang="en-GB" sz="1200" noProof="0" dirty="0">
                <a:solidFill>
                  <a:schemeClr val="tx1"/>
                </a:solidFill>
                <a:latin typeface="Arial" panose="020B0604020202020204" pitchFamily="34" charset="0"/>
                <a:cs typeface="Arial" panose="020B0604020202020204" pitchFamily="34" charset="0"/>
              </a:rPr>
              <a:t>PFS2 (investigator)</a:t>
            </a:r>
            <a:endParaRPr lang="en-GB" sz="1200" baseline="30000" noProof="0" dirty="0">
              <a:solidFill>
                <a:schemeClr val="tx1"/>
              </a:solidFill>
              <a:latin typeface="Arial" panose="020B0604020202020204" pitchFamily="34" charset="0"/>
              <a:cs typeface="Arial" panose="020B0604020202020204" pitchFamily="34" charset="0"/>
            </a:endParaRP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Safety and tolerability</a:t>
            </a: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PROs</a:t>
            </a:r>
          </a:p>
          <a:p>
            <a:pPr>
              <a:buClr>
                <a:schemeClr val="accent1"/>
              </a:buClr>
            </a:pPr>
            <a:r>
              <a:rPr lang="en-GB" sz="1200" b="1" noProof="0" dirty="0">
                <a:solidFill>
                  <a:schemeClr val="tx1"/>
                </a:solidFill>
                <a:latin typeface="Arial" panose="020B0604020202020204" pitchFamily="34" charset="0"/>
                <a:cs typeface="Arial" panose="020B0604020202020204" pitchFamily="34" charset="0"/>
              </a:rPr>
              <a:t>Exploratory:</a:t>
            </a:r>
          </a:p>
          <a:p>
            <a:pPr marL="171450" indent="-171450">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PROs</a:t>
            </a:r>
          </a:p>
        </p:txBody>
      </p:sp>
      <p:sp>
        <p:nvSpPr>
          <p:cNvPr id="20" name="TextBox 19">
            <a:extLst>
              <a:ext uri="{FF2B5EF4-FFF2-40B4-BE49-F238E27FC236}">
                <a16:creationId xmlns:a16="http://schemas.microsoft.com/office/drawing/2014/main" id="{D57A187F-2DE1-7840-23EE-E420C7A7A044}"/>
              </a:ext>
            </a:extLst>
          </p:cNvPr>
          <p:cNvSpPr txBox="1"/>
          <p:nvPr/>
        </p:nvSpPr>
        <p:spPr>
          <a:xfrm>
            <a:off x="5537570" y="4050140"/>
            <a:ext cx="455254" cy="166199"/>
          </a:xfrm>
          <a:prstGeom prst="rect">
            <a:avLst/>
          </a:prstGeom>
          <a:noFill/>
        </p:spPr>
        <p:txBody>
          <a:bodyPr wrap="none" lIns="0" tIns="0" rIns="0" bIns="0" rtlCol="0">
            <a:spAutoFit/>
          </a:bodyPr>
          <a:lstStyle/>
          <a:p>
            <a:pPr algn="ctr">
              <a:lnSpc>
                <a:spcPct val="90000"/>
              </a:lnSpc>
            </a:pPr>
            <a:r>
              <a:rPr lang="en-GB" sz="1200" noProof="0" dirty="0">
                <a:latin typeface="Arial" panose="020B0604020202020204" pitchFamily="34" charset="0"/>
                <a:ea typeface="Aileron" charset="0"/>
                <a:cs typeface="Arial" panose="020B0604020202020204" pitchFamily="34" charset="0"/>
              </a:rPr>
              <a:t>N=454</a:t>
            </a:r>
          </a:p>
        </p:txBody>
      </p:sp>
      <p:sp>
        <p:nvSpPr>
          <p:cNvPr id="25" name="TextBox 24">
            <a:extLst>
              <a:ext uri="{FF2B5EF4-FFF2-40B4-BE49-F238E27FC236}">
                <a16:creationId xmlns:a16="http://schemas.microsoft.com/office/drawing/2014/main" id="{984D3B3F-5421-1DF6-4E67-9F7EE5E00021}"/>
              </a:ext>
            </a:extLst>
          </p:cNvPr>
          <p:cNvSpPr txBox="1"/>
          <p:nvPr/>
        </p:nvSpPr>
        <p:spPr>
          <a:xfrm>
            <a:off x="742008" y="4737666"/>
            <a:ext cx="3215624" cy="523220"/>
          </a:xfrm>
          <a:prstGeom prst="rect">
            <a:avLst/>
          </a:prstGeom>
          <a:noFill/>
        </p:spPr>
        <p:txBody>
          <a:bodyPr wrap="none" lIns="0" tIns="0" rIns="0" bIns="0" rtlCol="0">
            <a:spAutoFit/>
          </a:bodyPr>
          <a:lstStyle/>
          <a:p>
            <a:pPr lvl="0">
              <a:buClr>
                <a:srgbClr val="C6573B"/>
              </a:buClr>
              <a:defRPr/>
            </a:pPr>
            <a:r>
              <a:rPr lang="en-GB" sz="1100" b="1" noProof="0" dirty="0">
                <a:latin typeface="Arial" panose="020B0604020202020204" pitchFamily="34" charset="0"/>
                <a:cs typeface="Arial" panose="020B0604020202020204" pitchFamily="34" charset="0"/>
              </a:rPr>
              <a:t>Stratification factor</a:t>
            </a:r>
            <a:endParaRPr lang="en-GB" sz="1100" noProof="0" dirty="0">
              <a:latin typeface="Arial" panose="020B0604020202020204" pitchFamily="34" charset="0"/>
              <a:cs typeface="Arial" panose="020B0604020202020204" pitchFamily="34" charset="0"/>
            </a:endParaRPr>
          </a:p>
          <a:p>
            <a:pPr marL="171450" indent="-171450">
              <a:buFont typeface="Arial" panose="020B0604020202020204" pitchFamily="34" charset="0"/>
              <a:buChar char="•"/>
            </a:pPr>
            <a:r>
              <a:rPr lang="en-GB" sz="1100" noProof="0" dirty="0">
                <a:latin typeface="Arial" panose="020B0604020202020204" pitchFamily="34" charset="0"/>
                <a:cs typeface="Arial" panose="020B0604020202020204" pitchFamily="34" charset="0"/>
              </a:rPr>
              <a:t>Presence/history of brain metastases (yes vs no)</a:t>
            </a:r>
          </a:p>
          <a:p>
            <a:pPr marL="171450" indent="-171450">
              <a:buFont typeface="Arial" panose="020B0604020202020204" pitchFamily="34" charset="0"/>
              <a:buChar char="•"/>
            </a:pPr>
            <a:r>
              <a:rPr lang="en-GB" sz="1100" noProof="0" dirty="0">
                <a:latin typeface="Arial" panose="020B0604020202020204" pitchFamily="34" charset="0"/>
                <a:cs typeface="Arial" panose="020B0604020202020204" pitchFamily="34" charset="0"/>
              </a:rPr>
              <a:t>Smoking history status (ever vs never)</a:t>
            </a:r>
          </a:p>
        </p:txBody>
      </p:sp>
      <p:sp>
        <p:nvSpPr>
          <p:cNvPr id="27" name="TextBox 26">
            <a:extLst>
              <a:ext uri="{FF2B5EF4-FFF2-40B4-BE49-F238E27FC236}">
                <a16:creationId xmlns:a16="http://schemas.microsoft.com/office/drawing/2014/main" id="{7B1C21F5-A339-B44F-EDD0-09FF07AE95A2}"/>
              </a:ext>
            </a:extLst>
          </p:cNvPr>
          <p:cNvSpPr txBox="1"/>
          <p:nvPr/>
        </p:nvSpPr>
        <p:spPr>
          <a:xfrm>
            <a:off x="5159896" y="4993664"/>
            <a:ext cx="6708851" cy="503590"/>
          </a:xfrm>
          <a:prstGeom prst="rect">
            <a:avLst/>
          </a:prstGeom>
          <a:solidFill>
            <a:schemeClr val="accent5"/>
          </a:solidFill>
        </p:spPr>
        <p:txBody>
          <a:bodyPr wrap="square" lIns="36000" tIns="36000" rIns="36000" bIns="36000" rtlCol="0">
            <a:spAutoFit/>
          </a:bodyPr>
          <a:lstStyle/>
          <a:p>
            <a:pPr algn="ctr">
              <a:buClr>
                <a:schemeClr val="accent1"/>
              </a:buClr>
            </a:pPr>
            <a:r>
              <a:rPr lang="en-GB" sz="1400" b="1" noProof="0" dirty="0">
                <a:latin typeface="Arial" panose="020B0604020202020204" pitchFamily="34" charset="0"/>
                <a:cs typeface="Arial" panose="020B0604020202020204" pitchFamily="34" charset="0"/>
              </a:rPr>
              <a:t>PRO endpoints at primary analysis are reported</a:t>
            </a:r>
          </a:p>
          <a:p>
            <a:pPr algn="ctr">
              <a:buClr>
                <a:schemeClr val="accent1"/>
              </a:buClr>
            </a:pPr>
            <a:r>
              <a:rPr lang="en-GB" sz="1400" b="1" noProof="0" dirty="0">
                <a:latin typeface="Arial" panose="020B0604020202020204" pitchFamily="34" charset="0"/>
                <a:cs typeface="Arial" panose="020B0604020202020204" pitchFamily="34" charset="0"/>
              </a:rPr>
              <a:t>(DCO: 09 June  2026)</a:t>
            </a:r>
            <a:endParaRPr lang="en-GB" sz="1400" b="1" noProof="0" dirty="0">
              <a:solidFill>
                <a:schemeClr val="tx2"/>
              </a:solidFill>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70652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9B18D3-EB32-D61B-3BE5-30014A1F4A2A}"/>
            </a:ext>
          </a:extLst>
        </p:cNvPr>
        <p:cNvGrpSpPr/>
        <p:nvPr/>
      </p:nvGrpSpPr>
      <p:grpSpPr>
        <a:xfrm>
          <a:off x="0" y="0"/>
          <a:ext cx="0" cy="0"/>
          <a:chOff x="0" y="0"/>
          <a:chExt cx="0" cy="0"/>
        </a:xfrm>
      </p:grpSpPr>
      <p:sp>
        <p:nvSpPr>
          <p:cNvPr id="2" name="Text Placeholder 1">
            <a:extLst>
              <a:ext uri="{FF2B5EF4-FFF2-40B4-BE49-F238E27FC236}">
                <a16:creationId xmlns:a16="http://schemas.microsoft.com/office/drawing/2014/main" id="{2796A822-8BF2-E202-8976-F559446EE8DF}"/>
              </a:ext>
            </a:extLst>
          </p:cNvPr>
          <p:cNvSpPr>
            <a:spLocks noGrp="1"/>
          </p:cNvSpPr>
          <p:nvPr>
            <p:ph type="body" idx="1"/>
          </p:nvPr>
        </p:nvSpPr>
        <p:spPr>
          <a:xfrm>
            <a:off x="609600" y="1008000"/>
            <a:ext cx="10972800" cy="702470"/>
          </a:xfrm>
        </p:spPr>
        <p:txBody>
          <a:bodyPr/>
          <a:lstStyle/>
          <a:p>
            <a:r>
              <a:rPr lang="en-GB" noProof="0" dirty="0">
                <a:solidFill>
                  <a:schemeClr val="accent1"/>
                </a:solidFill>
              </a:rPr>
              <a:t>Time to deterioration in patient-reported pulmonary symptoms (NSCLC-SAQ)</a:t>
            </a:r>
          </a:p>
        </p:txBody>
      </p:sp>
      <p:sp>
        <p:nvSpPr>
          <p:cNvPr id="6" name="Title 5">
            <a:extLst>
              <a:ext uri="{FF2B5EF4-FFF2-40B4-BE49-F238E27FC236}">
                <a16:creationId xmlns:a16="http://schemas.microsoft.com/office/drawing/2014/main" id="{11FE320D-32D5-8C3B-90C5-870C27F03590}"/>
              </a:ext>
            </a:extLst>
          </p:cNvPr>
          <p:cNvSpPr>
            <a:spLocks noGrp="1"/>
          </p:cNvSpPr>
          <p:nvPr>
            <p:ph type="title"/>
          </p:nvPr>
        </p:nvSpPr>
        <p:spPr/>
        <p:txBody>
          <a:bodyPr/>
          <a:lstStyle/>
          <a:p>
            <a:r>
              <a:rPr lang="en-GB" noProof="0" dirty="0">
                <a:solidFill>
                  <a:schemeClr val="tx2"/>
                </a:solidFill>
                <a:ea typeface="Verdana" panose="020B0604030504040204" pitchFamily="34" charset="0"/>
              </a:rPr>
              <a:t>DESTINY-Lung04</a:t>
            </a:r>
            <a:r>
              <a:rPr lang="en-GB" noProof="0" dirty="0">
                <a:solidFill>
                  <a:schemeClr val="tx2"/>
                </a:solidFill>
              </a:rPr>
              <a:t>: efficacy results</a:t>
            </a:r>
          </a:p>
        </p:txBody>
      </p:sp>
      <p:sp>
        <p:nvSpPr>
          <p:cNvPr id="3" name="Content Placeholder 2">
            <a:extLst>
              <a:ext uri="{FF2B5EF4-FFF2-40B4-BE49-F238E27FC236}">
                <a16:creationId xmlns:a16="http://schemas.microsoft.com/office/drawing/2014/main" id="{403B9F73-4BEE-451C-79DB-12A42F95843A}"/>
              </a:ext>
            </a:extLst>
          </p:cNvPr>
          <p:cNvSpPr>
            <a:spLocks noGrp="1"/>
          </p:cNvSpPr>
          <p:nvPr>
            <p:ph sz="quarter" idx="15"/>
          </p:nvPr>
        </p:nvSpPr>
        <p:spPr/>
        <p:txBody>
          <a:bodyPr anchor="b" anchorCtr="0"/>
          <a:lstStyle/>
          <a:p>
            <a:r>
              <a:rPr lang="en-GB" noProof="0" dirty="0">
                <a:solidFill>
                  <a:srgbClr val="0000FF"/>
                </a:solidFill>
              </a:rPr>
              <a:t>c</a:t>
            </a:r>
            <a:r>
              <a:rPr lang="en-GB" noProof="0" dirty="0">
                <a:solidFill>
                  <a:schemeClr val="tx2"/>
                </a:solidFill>
              </a:rPr>
              <a:t>hemo, chemotherapy; CI, confidence interval; HR, hazard ratio; NC, not calculable; pembro, pembrolizumab; NSCLC-SAQ, Non-Small Cell Lung Cancer – Symptom Assessment Questionnaire; T-DXd, trastuzumab deruxtecan; TTD, time to deterioration </a:t>
            </a:r>
          </a:p>
          <a:p>
            <a:r>
              <a:rPr lang="en-GB" noProof="0" dirty="0"/>
              <a:t>Novello S, et al. Abstract LBA74, ESMO 2026 (oral presentation)</a:t>
            </a:r>
            <a:endParaRPr lang="en-GB" kern="100" noProof="0" dirty="0">
              <a:ea typeface="Calibri" panose="020F0502020204030204" pitchFamily="34" charset="0"/>
            </a:endParaRPr>
          </a:p>
        </p:txBody>
      </p:sp>
      <p:sp>
        <p:nvSpPr>
          <p:cNvPr id="5" name="Slide Number Placeholder 4">
            <a:extLst>
              <a:ext uri="{FF2B5EF4-FFF2-40B4-BE49-F238E27FC236}">
                <a16:creationId xmlns:a16="http://schemas.microsoft.com/office/drawing/2014/main" id="{DE8EB193-418D-F133-DA17-BB3DFB3EBBE2}"/>
              </a:ext>
            </a:extLst>
          </p:cNvPr>
          <p:cNvSpPr>
            <a:spLocks noGrp="1"/>
          </p:cNvSpPr>
          <p:nvPr>
            <p:ph type="sldNum" sz="quarter" idx="4"/>
          </p:nvPr>
        </p:nvSpPr>
        <p:spPr/>
        <p:txBody>
          <a:bodyPr/>
          <a:lstStyle/>
          <a:p>
            <a:fld id="{FCE43C0F-8A7B-3A4B-9DB5-B3472E36E833}" type="slidenum">
              <a:rPr lang="en-GB" noProof="0" smtClean="0"/>
              <a:pPr/>
              <a:t>8</a:t>
            </a:fld>
            <a:endParaRPr lang="en-GB" noProof="0" dirty="0"/>
          </a:p>
        </p:txBody>
      </p:sp>
      <p:graphicFrame>
        <p:nvGraphicFramePr>
          <p:cNvPr id="23" name="Table 22">
            <a:extLst>
              <a:ext uri="{FF2B5EF4-FFF2-40B4-BE49-F238E27FC236}">
                <a16:creationId xmlns:a16="http://schemas.microsoft.com/office/drawing/2014/main" id="{36DC63C7-2E72-6E72-28A0-D458990F3339}"/>
              </a:ext>
            </a:extLst>
          </p:cNvPr>
          <p:cNvGraphicFramePr>
            <a:graphicFrameLocks noGrp="1"/>
          </p:cNvGraphicFramePr>
          <p:nvPr>
            <p:extLst>
              <p:ext uri="{D42A27DB-BD31-4B8C-83A1-F6EECF244321}">
                <p14:modId xmlns:p14="http://schemas.microsoft.com/office/powerpoint/2010/main" val="3152687810"/>
              </p:ext>
            </p:extLst>
          </p:nvPr>
        </p:nvGraphicFramePr>
        <p:xfrm>
          <a:off x="609600" y="1943044"/>
          <a:ext cx="10963276" cy="2278045"/>
        </p:xfrm>
        <a:graphic>
          <a:graphicData uri="http://schemas.openxmlformats.org/drawingml/2006/table">
            <a:tbl>
              <a:tblPr firstRow="1" bandRow="1">
                <a:tableStyleId>{5C22544A-7EE6-4342-B048-85BDC9FD1C3A}</a:tableStyleId>
              </a:tblPr>
              <a:tblGrid>
                <a:gridCol w="2740819">
                  <a:extLst>
                    <a:ext uri="{9D8B030D-6E8A-4147-A177-3AD203B41FA5}">
                      <a16:colId xmlns:a16="http://schemas.microsoft.com/office/drawing/2014/main" val="2299790878"/>
                    </a:ext>
                  </a:extLst>
                </a:gridCol>
                <a:gridCol w="2740819">
                  <a:extLst>
                    <a:ext uri="{9D8B030D-6E8A-4147-A177-3AD203B41FA5}">
                      <a16:colId xmlns:a16="http://schemas.microsoft.com/office/drawing/2014/main" val="1522288918"/>
                    </a:ext>
                  </a:extLst>
                </a:gridCol>
                <a:gridCol w="2740819">
                  <a:extLst>
                    <a:ext uri="{9D8B030D-6E8A-4147-A177-3AD203B41FA5}">
                      <a16:colId xmlns:a16="http://schemas.microsoft.com/office/drawing/2014/main" val="503118473"/>
                    </a:ext>
                  </a:extLst>
                </a:gridCol>
                <a:gridCol w="2740819">
                  <a:extLst>
                    <a:ext uri="{9D8B030D-6E8A-4147-A177-3AD203B41FA5}">
                      <a16:colId xmlns:a16="http://schemas.microsoft.com/office/drawing/2014/main" val="1188969982"/>
                    </a:ext>
                  </a:extLst>
                </a:gridCol>
              </a:tblGrid>
              <a:tr h="687029">
                <a:tc rowSpan="2">
                  <a:txBody>
                    <a:bodyPr/>
                    <a:lstStyle/>
                    <a:p>
                      <a:pPr>
                        <a:buNone/>
                      </a:pPr>
                      <a:r>
                        <a:rPr lang="en-GB" sz="1600" b="1" noProof="0" dirty="0">
                          <a:solidFill>
                            <a:schemeClr val="bg1"/>
                          </a:solidFill>
                          <a:latin typeface="Arial" panose="020B0604020202020204" pitchFamily="34" charset="0"/>
                          <a:cs typeface="Arial" panose="020B0604020202020204" pitchFamily="34" charset="0"/>
                        </a:rPr>
                        <a:t>Symptom</a:t>
                      </a:r>
                    </a:p>
                  </a:txBody>
                  <a:tcPr anchor="ctr">
                    <a:lnR w="12700" cap="flat" cmpd="sng" algn="ctr">
                      <a:solidFill>
                        <a:schemeClr val="bg1"/>
                      </a:solidFill>
                      <a:prstDash val="solid"/>
                      <a:round/>
                      <a:headEnd type="none" w="med" len="med"/>
                      <a:tailEnd type="none" w="med" len="med"/>
                    </a:lnR>
                    <a:lnB w="28575"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GB" sz="1600" b="1" noProof="0" dirty="0">
                          <a:solidFill>
                            <a:schemeClr val="bg1"/>
                          </a:solidFill>
                          <a:latin typeface="Arial" panose="020B0604020202020204" pitchFamily="34" charset="0"/>
                          <a:cs typeface="Arial" panose="020B0604020202020204" pitchFamily="34" charset="0"/>
                        </a:rPr>
                        <a:t>T-DXd</a:t>
                      </a:r>
                    </a:p>
                    <a:p>
                      <a:pPr algn="ctr">
                        <a:buNone/>
                      </a:pPr>
                      <a:r>
                        <a:rPr lang="en-GB" sz="1600" b="1" noProof="0" dirty="0">
                          <a:solidFill>
                            <a:schemeClr val="bg1"/>
                          </a:solidFill>
                          <a:latin typeface="Arial" panose="020B0604020202020204" pitchFamily="34" charset="0"/>
                          <a:cs typeface="Arial" panose="020B0604020202020204" pitchFamily="34" charset="0"/>
                        </a:rPr>
                        <a:t>N=227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solidFill>
                  </a:tcPr>
                </a:tc>
                <a:tc>
                  <a:txBody>
                    <a:bodyPr/>
                    <a:lstStyle/>
                    <a:p>
                      <a:pPr algn="ctr">
                        <a:buNone/>
                      </a:pPr>
                      <a:r>
                        <a:rPr lang="en-GB" sz="1600" b="1" noProof="0" dirty="0">
                          <a:solidFill>
                            <a:schemeClr val="bg1"/>
                          </a:solidFill>
                          <a:latin typeface="Arial" panose="020B0604020202020204" pitchFamily="34" charset="0"/>
                          <a:cs typeface="Arial" panose="020B0604020202020204" pitchFamily="34" charset="0"/>
                        </a:rPr>
                        <a:t>Pembro + chemo</a:t>
                      </a:r>
                    </a:p>
                    <a:p>
                      <a:pPr algn="ctr">
                        <a:buNone/>
                      </a:pPr>
                      <a:r>
                        <a:rPr lang="en-GB" sz="1600" b="1" noProof="0" dirty="0">
                          <a:solidFill>
                            <a:schemeClr val="bg1"/>
                          </a:solidFill>
                          <a:latin typeface="Arial" panose="020B0604020202020204" pitchFamily="34" charset="0"/>
                          <a:cs typeface="Arial" panose="020B0604020202020204" pitchFamily="34" charset="0"/>
                        </a:rPr>
                        <a:t>N=227</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B w="12700" cap="flat" cmpd="sng" algn="ctr">
                      <a:solidFill>
                        <a:schemeClr val="bg1"/>
                      </a:solidFill>
                      <a:prstDash val="solid"/>
                      <a:round/>
                      <a:headEnd type="none" w="med" len="med"/>
                      <a:tailEnd type="none" w="med" len="med"/>
                    </a:lnB>
                    <a:solidFill>
                      <a:schemeClr val="accent1"/>
                    </a:solidFill>
                  </a:tcPr>
                </a:tc>
                <a:tc rowSpan="2">
                  <a:txBody>
                    <a:bodyPr/>
                    <a:lstStyle/>
                    <a:p>
                      <a:pPr algn="ctr">
                        <a:buNone/>
                      </a:pPr>
                      <a:r>
                        <a:rPr lang="en-GB" sz="1600" b="1" noProof="0" dirty="0">
                          <a:solidFill>
                            <a:schemeClr val="bg1"/>
                          </a:solidFill>
                          <a:latin typeface="Arial" panose="020B0604020202020204" pitchFamily="34" charset="0"/>
                          <a:cs typeface="Arial" panose="020B0604020202020204" pitchFamily="34" charset="0"/>
                        </a:rPr>
                        <a:t>HR (95% CI)</a:t>
                      </a:r>
                    </a:p>
                  </a:txBody>
                  <a:tcPr anchor="ctr">
                    <a:lnL w="12700" cap="flat" cmpd="sng" algn="ctr">
                      <a:solidFill>
                        <a:schemeClr val="bg1"/>
                      </a:solidFill>
                      <a:prstDash val="solid"/>
                      <a:round/>
                      <a:headEnd type="none" w="med" len="med"/>
                      <a:tailEnd type="none" w="med" len="med"/>
                    </a:lnL>
                    <a:lnB w="28575"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3888710666"/>
                  </a:ext>
                </a:extLst>
              </a:tr>
              <a:tr h="397754">
                <a:tc vMerge="1">
                  <a:txBody>
                    <a:bodyPr/>
                    <a:lstStyle/>
                    <a:p>
                      <a:pPr>
                        <a:buNone/>
                      </a:pPr>
                      <a:endParaRPr lang="en-GB" sz="1600" b="1" dirty="0">
                        <a:latin typeface="Arial" panose="020B0604020202020204" pitchFamily="34" charset="0"/>
                        <a:cs typeface="Arial" panose="020B0604020202020204" pitchFamily="34" charset="0"/>
                      </a:endParaRPr>
                    </a:p>
                  </a:txBody>
                  <a:tcPr anchor="ctr"/>
                </a:tc>
                <a:tc gridSpan="2">
                  <a:txBody>
                    <a:bodyPr/>
                    <a:lstStyle/>
                    <a:p>
                      <a:pPr algn="ctr">
                        <a:buNone/>
                      </a:pPr>
                      <a:r>
                        <a:rPr lang="en-GB" sz="1600" b="1" noProof="0" dirty="0">
                          <a:solidFill>
                            <a:schemeClr val="bg1"/>
                          </a:solidFill>
                          <a:latin typeface="Arial" panose="020B0604020202020204" pitchFamily="34" charset="0"/>
                          <a:cs typeface="Arial" panose="020B0604020202020204" pitchFamily="34" charset="0"/>
                        </a:rPr>
                        <a:t>Median TTD (95% CI), months</a:t>
                      </a:r>
                    </a:p>
                  </a:txBody>
                  <a:tcPr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rgbClr val="C6573B"/>
                    </a:solidFill>
                  </a:tcPr>
                </a:tc>
                <a:tc hMerge="1">
                  <a:txBody>
                    <a:bodyPr/>
                    <a:lstStyle/>
                    <a:p>
                      <a:pPr algn="ctr">
                        <a:buNone/>
                      </a:pPr>
                      <a:endParaRPr lang="en-GB" sz="1600" b="1" dirty="0">
                        <a:latin typeface="Arial" panose="020B0604020202020204" pitchFamily="34" charset="0"/>
                        <a:cs typeface="Arial" panose="020B0604020202020204" pitchFamily="34" charset="0"/>
                      </a:endParaRPr>
                    </a:p>
                  </a:txBody>
                  <a:tcPr anchor="ctr"/>
                </a:tc>
                <a:tc vMerge="1">
                  <a:txBody>
                    <a:bodyPr/>
                    <a:lstStyle/>
                    <a:p>
                      <a:pPr algn="ctr">
                        <a:buNone/>
                      </a:pPr>
                      <a:endParaRPr lang="en-GB" sz="1600" b="1"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225742838"/>
                  </a:ext>
                </a:extLst>
              </a:tr>
              <a:tr h="397754">
                <a:tc>
                  <a:txBody>
                    <a:bodyPr/>
                    <a:lstStyle/>
                    <a:p>
                      <a:pPr>
                        <a:buNone/>
                      </a:pPr>
                      <a:r>
                        <a:rPr lang="en-GB" sz="1600" b="1" noProof="0" dirty="0">
                          <a:latin typeface="Arial" panose="020B0604020202020204" pitchFamily="34" charset="0"/>
                          <a:cs typeface="Arial" panose="020B0604020202020204" pitchFamily="34" charset="0"/>
                        </a:rPr>
                        <a:t>Cough</a:t>
                      </a:r>
                    </a:p>
                  </a:txBody>
                  <a:tcPr anchor="ctr">
                    <a:lnT w="28575" cap="flat" cmpd="sng" algn="ctr">
                      <a:solidFill>
                        <a:schemeClr val="bg1"/>
                      </a:solidFill>
                      <a:prstDash val="solid"/>
                      <a:round/>
                      <a:headEnd type="none" w="med" len="med"/>
                      <a:tailEnd type="none" w="med" len="med"/>
                    </a:lnT>
                  </a:tcPr>
                </a:tc>
                <a:tc>
                  <a:txBody>
                    <a:bodyPr/>
                    <a:lstStyle/>
                    <a:p>
                      <a:pPr algn="ctr">
                        <a:buNone/>
                      </a:pPr>
                      <a:r>
                        <a:rPr lang="en-GB" sz="1600" b="1" noProof="0" dirty="0">
                          <a:latin typeface="Arial" panose="020B0604020202020204" pitchFamily="34" charset="0"/>
                          <a:cs typeface="Arial" panose="020B0604020202020204" pitchFamily="34" charset="0"/>
                        </a:rPr>
                        <a:t>26.2 (17.1, NC)</a:t>
                      </a:r>
                    </a:p>
                  </a:txBody>
                  <a:tcPr anchor="ctr">
                    <a:lnT w="28575" cap="flat" cmpd="sng" algn="ctr">
                      <a:solidFill>
                        <a:schemeClr val="bg1"/>
                      </a:solidFill>
                      <a:prstDash val="solid"/>
                      <a:round/>
                      <a:headEnd type="none" w="med" len="med"/>
                      <a:tailEnd type="none" w="med" len="med"/>
                    </a:lnT>
                  </a:tcPr>
                </a:tc>
                <a:tc>
                  <a:txBody>
                    <a:bodyPr/>
                    <a:lstStyle/>
                    <a:p>
                      <a:pPr algn="ctr">
                        <a:buNone/>
                      </a:pPr>
                      <a:r>
                        <a:rPr lang="en-GB" sz="1600" b="1" noProof="0" dirty="0">
                          <a:latin typeface="Arial" panose="020B0604020202020204" pitchFamily="34" charset="0"/>
                          <a:cs typeface="Arial" panose="020B0604020202020204" pitchFamily="34" charset="0"/>
                        </a:rPr>
                        <a:t>11.0 (7.4, NC)</a:t>
                      </a:r>
                    </a:p>
                  </a:txBody>
                  <a:tcPr anchor="ctr">
                    <a:lnT w="28575" cap="flat" cmpd="sng" algn="ctr">
                      <a:solidFill>
                        <a:schemeClr val="bg1"/>
                      </a:solidFill>
                      <a:prstDash val="solid"/>
                      <a:round/>
                      <a:headEnd type="none" w="med" len="med"/>
                      <a:tailEnd type="none" w="med" len="med"/>
                    </a:lnT>
                  </a:tcPr>
                </a:tc>
                <a:tc>
                  <a:txBody>
                    <a:bodyPr/>
                    <a:lstStyle/>
                    <a:p>
                      <a:pPr algn="ctr">
                        <a:buNone/>
                      </a:pPr>
                      <a:r>
                        <a:rPr lang="en-GB" sz="1600" b="1" noProof="0" dirty="0">
                          <a:latin typeface="Arial" panose="020B0604020202020204" pitchFamily="34" charset="0"/>
                          <a:cs typeface="Arial" panose="020B0604020202020204" pitchFamily="34" charset="0"/>
                        </a:rPr>
                        <a:t>0.66 (0.44–0.99)</a:t>
                      </a:r>
                    </a:p>
                  </a:txBody>
                  <a:tcPr anchor="ctr">
                    <a:lnT w="28575"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859810055"/>
                  </a:ext>
                </a:extLst>
              </a:tr>
              <a:tr h="397754">
                <a:tc>
                  <a:txBody>
                    <a:bodyPr/>
                    <a:lstStyle/>
                    <a:p>
                      <a:pPr>
                        <a:buNone/>
                      </a:pPr>
                      <a:r>
                        <a:rPr lang="en-GB" sz="1600" noProof="0" dirty="0" err="1">
                          <a:latin typeface="Arial" panose="020B0604020202020204" pitchFamily="34" charset="0"/>
                          <a:cs typeface="Arial" panose="020B0604020202020204" pitchFamily="34" charset="0"/>
                        </a:rPr>
                        <a:t>Dyspnea</a:t>
                      </a:r>
                      <a:endParaRPr lang="en-GB" sz="1600" noProof="0" dirty="0">
                        <a:latin typeface="Arial" panose="020B0604020202020204" pitchFamily="34" charset="0"/>
                        <a:cs typeface="Arial" panose="020B0604020202020204" pitchFamily="34" charset="0"/>
                      </a:endParaRPr>
                    </a:p>
                  </a:txBody>
                  <a:tcPr anchor="ctr"/>
                </a:tc>
                <a:tc>
                  <a:txBody>
                    <a:bodyPr/>
                    <a:lstStyle/>
                    <a:p>
                      <a:pPr algn="ctr">
                        <a:buNone/>
                      </a:pPr>
                      <a:r>
                        <a:rPr lang="en-GB" sz="1600" noProof="0" dirty="0">
                          <a:latin typeface="Arial" panose="020B0604020202020204" pitchFamily="34" charset="0"/>
                          <a:cs typeface="Arial" panose="020B0604020202020204" pitchFamily="34" charset="0"/>
                        </a:rPr>
                        <a:t>10.1 (6.5, NC)</a:t>
                      </a:r>
                    </a:p>
                  </a:txBody>
                  <a:tcPr anchor="ctr"/>
                </a:tc>
                <a:tc>
                  <a:txBody>
                    <a:bodyPr/>
                    <a:lstStyle/>
                    <a:p>
                      <a:pPr algn="ctr">
                        <a:buNone/>
                      </a:pPr>
                      <a:r>
                        <a:rPr lang="en-GB" sz="1600" noProof="0" dirty="0">
                          <a:latin typeface="Arial" panose="020B0604020202020204" pitchFamily="34" charset="0"/>
                          <a:cs typeface="Arial" panose="020B0604020202020204" pitchFamily="34" charset="0"/>
                        </a:rPr>
                        <a:t>5.1 (3.2, 11.0)</a:t>
                      </a:r>
                    </a:p>
                  </a:txBody>
                  <a:tcPr anchor="ctr"/>
                </a:tc>
                <a:tc>
                  <a:txBody>
                    <a:bodyPr/>
                    <a:lstStyle/>
                    <a:p>
                      <a:pPr algn="ctr">
                        <a:buNone/>
                      </a:pPr>
                      <a:r>
                        <a:rPr lang="en-GB" sz="1600" noProof="0" dirty="0">
                          <a:latin typeface="Arial" panose="020B0604020202020204" pitchFamily="34" charset="0"/>
                          <a:cs typeface="Arial" panose="020B0604020202020204" pitchFamily="34" charset="0"/>
                        </a:rPr>
                        <a:t>0.77 (0.54–1.09)</a:t>
                      </a:r>
                    </a:p>
                  </a:txBody>
                  <a:tcPr anchor="ctr"/>
                </a:tc>
                <a:extLst>
                  <a:ext uri="{0D108BD9-81ED-4DB2-BD59-A6C34878D82A}">
                    <a16:rowId xmlns:a16="http://schemas.microsoft.com/office/drawing/2014/main" val="2787871237"/>
                  </a:ext>
                </a:extLst>
              </a:tr>
              <a:tr h="397754">
                <a:tc>
                  <a:txBody>
                    <a:bodyPr/>
                    <a:lstStyle/>
                    <a:p>
                      <a:pPr>
                        <a:buNone/>
                      </a:pPr>
                      <a:r>
                        <a:rPr lang="en-GB" sz="1600" noProof="0" dirty="0">
                          <a:latin typeface="Arial" panose="020B0604020202020204" pitchFamily="34" charset="0"/>
                          <a:cs typeface="Arial" panose="020B0604020202020204" pitchFamily="34" charset="0"/>
                        </a:rPr>
                        <a:t>Chest pain</a:t>
                      </a:r>
                    </a:p>
                  </a:txBody>
                  <a:tcPr anchor="ctr"/>
                </a:tc>
                <a:tc>
                  <a:txBody>
                    <a:bodyPr/>
                    <a:lstStyle/>
                    <a:p>
                      <a:pPr algn="ctr">
                        <a:buNone/>
                      </a:pPr>
                      <a:r>
                        <a:rPr lang="en-GB" sz="1600" noProof="0" dirty="0">
                          <a:latin typeface="Arial" panose="020B0604020202020204" pitchFamily="34" charset="0"/>
                          <a:cs typeface="Arial" panose="020B0604020202020204" pitchFamily="34" charset="0"/>
                        </a:rPr>
                        <a:t>NC (11.5, NC)</a:t>
                      </a:r>
                    </a:p>
                  </a:txBody>
                  <a:tcPr anchor="ctr"/>
                </a:tc>
                <a:tc>
                  <a:txBody>
                    <a:bodyPr/>
                    <a:lstStyle/>
                    <a:p>
                      <a:pPr algn="ctr">
                        <a:buNone/>
                      </a:pPr>
                      <a:r>
                        <a:rPr lang="en-GB" sz="1600" noProof="0" dirty="0">
                          <a:latin typeface="Arial" panose="020B0604020202020204" pitchFamily="34" charset="0"/>
                          <a:cs typeface="Arial" panose="020B0604020202020204" pitchFamily="34" charset="0"/>
                        </a:rPr>
                        <a:t>14.3 (8.3, NC)</a:t>
                      </a:r>
                    </a:p>
                  </a:txBody>
                  <a:tcPr anchor="ctr"/>
                </a:tc>
                <a:tc>
                  <a:txBody>
                    <a:bodyPr/>
                    <a:lstStyle/>
                    <a:p>
                      <a:pPr algn="ctr">
                        <a:buNone/>
                      </a:pPr>
                      <a:r>
                        <a:rPr lang="en-GB" sz="1600" noProof="0" dirty="0">
                          <a:latin typeface="Arial" panose="020B0604020202020204" pitchFamily="34" charset="0"/>
                          <a:cs typeface="Arial" panose="020B0604020202020204" pitchFamily="34" charset="0"/>
                        </a:rPr>
                        <a:t>0.80 (0.54–1.18)</a:t>
                      </a:r>
                    </a:p>
                  </a:txBody>
                  <a:tcPr anchor="ctr"/>
                </a:tc>
                <a:extLst>
                  <a:ext uri="{0D108BD9-81ED-4DB2-BD59-A6C34878D82A}">
                    <a16:rowId xmlns:a16="http://schemas.microsoft.com/office/drawing/2014/main" val="179372458"/>
                  </a:ext>
                </a:extLst>
              </a:tr>
            </a:tbl>
          </a:graphicData>
        </a:graphic>
      </p:graphicFrame>
      <p:sp>
        <p:nvSpPr>
          <p:cNvPr id="24" name="Rectangle: Rounded Corners 23">
            <a:extLst>
              <a:ext uri="{FF2B5EF4-FFF2-40B4-BE49-F238E27FC236}">
                <a16:creationId xmlns:a16="http://schemas.microsoft.com/office/drawing/2014/main" id="{AFC1B20B-2DFB-E28E-A8CC-27AE7CA14B04}"/>
              </a:ext>
            </a:extLst>
          </p:cNvPr>
          <p:cNvSpPr/>
          <p:nvPr/>
        </p:nvSpPr>
        <p:spPr>
          <a:xfrm>
            <a:off x="609600" y="4437112"/>
            <a:ext cx="10963276" cy="864000"/>
          </a:xfrm>
          <a:prstGeom prst="roundRect">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noProof="0" dirty="0">
                <a:latin typeface="Arial" panose="020B0604020202020204" pitchFamily="34" charset="0"/>
                <a:cs typeface="Arial" panose="020B0604020202020204" pitchFamily="34" charset="0"/>
              </a:rPr>
              <a:t>T-DXd monotherapy delayed time to, and reduced risk of, deterioration in cough versus pembro + chemo.</a:t>
            </a:r>
          </a:p>
          <a:p>
            <a:pPr algn="ctr"/>
            <a:r>
              <a:rPr lang="en-GB" noProof="0" dirty="0">
                <a:latin typeface="Arial" panose="020B0604020202020204" pitchFamily="34" charset="0"/>
                <a:cs typeface="Arial" panose="020B0604020202020204" pitchFamily="34" charset="0"/>
              </a:rPr>
              <a:t>Favourable numerical trends for dyspnea and chest pain</a:t>
            </a:r>
          </a:p>
        </p:txBody>
      </p:sp>
    </p:spTree>
    <p:extLst>
      <p:ext uri="{BB962C8B-B14F-4D97-AF65-F5344CB8AC3E}">
        <p14:creationId xmlns:p14="http://schemas.microsoft.com/office/powerpoint/2010/main" val="2908222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788C535-19A4-749D-F810-1043CC968D4C}"/>
            </a:ext>
          </a:extLst>
        </p:cNvPr>
        <p:cNvGrpSpPr/>
        <p:nvPr/>
      </p:nvGrpSpPr>
      <p:grpSpPr>
        <a:xfrm>
          <a:off x="0" y="0"/>
          <a:ext cx="0" cy="0"/>
          <a:chOff x="0" y="0"/>
          <a:chExt cx="0" cy="0"/>
        </a:xfrm>
      </p:grpSpPr>
      <p:sp>
        <p:nvSpPr>
          <p:cNvPr id="34" name="Rectangle: Rounded Corners 33">
            <a:extLst>
              <a:ext uri="{FF2B5EF4-FFF2-40B4-BE49-F238E27FC236}">
                <a16:creationId xmlns:a16="http://schemas.microsoft.com/office/drawing/2014/main" id="{9BEA9D4A-F9D7-028F-6533-98305DFA9C26}"/>
              </a:ext>
            </a:extLst>
          </p:cNvPr>
          <p:cNvSpPr/>
          <p:nvPr/>
        </p:nvSpPr>
        <p:spPr>
          <a:xfrm>
            <a:off x="619201" y="2512032"/>
            <a:ext cx="10729192" cy="554090"/>
          </a:xfrm>
          <a:prstGeom prst="roundRect">
            <a:avLst/>
          </a:prstGeom>
          <a:solidFill>
            <a:schemeClr val="accent5">
              <a:lumMod val="90000"/>
            </a:schemeClr>
          </a:solidFill>
          <a:ln>
            <a:solidFill>
              <a:schemeClr val="accent5">
                <a:lumMod val="90000"/>
              </a:schemeClr>
            </a:solid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noProof="0" dirty="0">
                <a:solidFill>
                  <a:schemeClr val="tx1"/>
                </a:solidFill>
                <a:latin typeface="Arial" panose="020B0604020202020204" pitchFamily="34" charset="0"/>
                <a:cs typeface="Arial" panose="020B0604020202020204" pitchFamily="34" charset="0"/>
              </a:rPr>
              <a:t>Overall side-effect bother was similar across arms for most timepoints. The proportion of patient-weeks with high side-effect bother was 13.4% in each arm</a:t>
            </a:r>
            <a:r>
              <a:rPr lang="en-GB" sz="1600" baseline="30000" dirty="0">
                <a:solidFill>
                  <a:schemeClr val="tx1"/>
                </a:solidFill>
                <a:latin typeface="Arial" panose="020B0604020202020204" pitchFamily="34" charset="0"/>
                <a:cs typeface="Arial" panose="020B0604020202020204" pitchFamily="34" charset="0"/>
              </a:rPr>
              <a:t>a</a:t>
            </a:r>
            <a:endParaRPr lang="en-GB" sz="1600" baseline="30000" noProof="0" dirty="0">
              <a:solidFill>
                <a:schemeClr val="tx1"/>
              </a:solidFill>
              <a:latin typeface="Arial" panose="020B0604020202020204" pitchFamily="34" charset="0"/>
              <a:cs typeface="Arial" panose="020B0604020202020204" pitchFamily="34" charset="0"/>
            </a:endParaRPr>
          </a:p>
        </p:txBody>
      </p:sp>
      <p:sp>
        <p:nvSpPr>
          <p:cNvPr id="33" name="Rectangle: Rounded Corners 32">
            <a:extLst>
              <a:ext uri="{FF2B5EF4-FFF2-40B4-BE49-F238E27FC236}">
                <a16:creationId xmlns:a16="http://schemas.microsoft.com/office/drawing/2014/main" id="{52FB3596-FF37-B8F0-BD1E-6B731AE4B41A}"/>
              </a:ext>
            </a:extLst>
          </p:cNvPr>
          <p:cNvSpPr/>
          <p:nvPr/>
        </p:nvSpPr>
        <p:spPr>
          <a:xfrm>
            <a:off x="619201" y="1405640"/>
            <a:ext cx="10729192" cy="583200"/>
          </a:xfrm>
          <a:prstGeom prst="roundRect">
            <a:avLst/>
          </a:prstGeom>
          <a:solidFill>
            <a:schemeClr val="accent4"/>
          </a:solidFill>
          <a:ln>
            <a:solidFill>
              <a:schemeClr val="accent4"/>
            </a:solidFill>
          </a:ln>
        </p:spPr>
        <p:style>
          <a:lnRef idx="1">
            <a:schemeClr val="accent1"/>
          </a:lnRef>
          <a:fillRef idx="3">
            <a:schemeClr val="accent1"/>
          </a:fillRef>
          <a:effectRef idx="2">
            <a:schemeClr val="accent1"/>
          </a:effectRef>
          <a:fontRef idx="minor">
            <a:schemeClr val="lt1"/>
          </a:fontRef>
        </p:style>
        <p:txBody>
          <a:bodyPr rtlCol="0" anchor="ctr"/>
          <a:lstStyle/>
          <a:p>
            <a:r>
              <a:rPr lang="en-GB" sz="1600" noProof="0" dirty="0">
                <a:solidFill>
                  <a:schemeClr val="tx1"/>
                </a:solidFill>
                <a:latin typeface="Arial" panose="020B0604020202020204" pitchFamily="34" charset="0"/>
                <a:cs typeface="Arial" panose="020B0604020202020204" pitchFamily="34" charset="0"/>
              </a:rPr>
              <a:t>The proportion of pts with maintained/improved PF was similar across arms until Week 18 and generally higher with T-DXd from Week 20, including at end of treatment (EOT, 66.7% T-DXd vs 57.7% pembro + chemo)</a:t>
            </a:r>
          </a:p>
        </p:txBody>
      </p:sp>
      <p:sp>
        <p:nvSpPr>
          <p:cNvPr id="8" name="Content Placeholder 7">
            <a:extLst>
              <a:ext uri="{FF2B5EF4-FFF2-40B4-BE49-F238E27FC236}">
                <a16:creationId xmlns:a16="http://schemas.microsoft.com/office/drawing/2014/main" id="{B02C9B9D-DDC6-4E31-B2A6-D1C71DC51369}"/>
              </a:ext>
            </a:extLst>
          </p:cNvPr>
          <p:cNvSpPr>
            <a:spLocks noGrp="1"/>
          </p:cNvSpPr>
          <p:nvPr>
            <p:ph sz="quarter" idx="15"/>
          </p:nvPr>
        </p:nvSpPr>
        <p:spPr>
          <a:xfrm>
            <a:off x="620183" y="6356351"/>
            <a:ext cx="10180339" cy="365125"/>
          </a:xfrm>
        </p:spPr>
        <p:txBody>
          <a:bodyPr anchor="b" anchorCtr="0"/>
          <a:lstStyle/>
          <a:p>
            <a:endParaRPr lang="en-GB" noProof="0" dirty="0">
              <a:solidFill>
                <a:schemeClr val="tx2"/>
              </a:solidFill>
            </a:endParaRPr>
          </a:p>
          <a:p>
            <a:endParaRPr lang="en-GB" noProof="0" dirty="0">
              <a:solidFill>
                <a:schemeClr val="tx2"/>
              </a:solidFill>
            </a:endParaRPr>
          </a:p>
          <a:p>
            <a:pPr>
              <a:spcBef>
                <a:spcPts val="0"/>
              </a:spcBef>
            </a:pPr>
            <a:r>
              <a:rPr lang="en-GB" sz="1100" baseline="30000" noProof="0" dirty="0" err="1">
                <a:solidFill>
                  <a:schemeClr val="tx2"/>
                </a:solidFill>
              </a:rPr>
              <a:t>a</a:t>
            </a:r>
            <a:r>
              <a:rPr lang="en-GB" sz="1100" noProof="0" dirty="0" err="1">
                <a:solidFill>
                  <a:schemeClr val="tx2"/>
                </a:solidFill>
              </a:rPr>
              <a:t>Restricted</a:t>
            </a:r>
            <a:r>
              <a:rPr lang="en-GB" sz="1100" noProof="0" dirty="0">
                <a:solidFill>
                  <a:schemeClr val="tx2"/>
                </a:solidFill>
              </a:rPr>
              <a:t> to first 12 weeks of treatment</a:t>
            </a:r>
          </a:p>
          <a:p>
            <a:pPr>
              <a:spcBef>
                <a:spcPts val="0"/>
              </a:spcBef>
            </a:pPr>
            <a:r>
              <a:rPr lang="en-GB" sz="1100" noProof="0" dirty="0">
                <a:solidFill>
                  <a:schemeClr val="tx2"/>
                </a:solidFill>
              </a:rPr>
              <a:t>AE, adverse event; </a:t>
            </a:r>
            <a:r>
              <a:rPr lang="en-GB" sz="1100" noProof="0" dirty="0">
                <a:solidFill>
                  <a:srgbClr val="0000FF"/>
                </a:solidFill>
              </a:rPr>
              <a:t>c</a:t>
            </a:r>
            <a:r>
              <a:rPr lang="en-GB" sz="1100" noProof="0" dirty="0">
                <a:solidFill>
                  <a:schemeClr val="tx2"/>
                </a:solidFill>
              </a:rPr>
              <a:t>hemo, chemotherapy; EORTC, European Organisation for Research and Treatment of cancer; IL, item library; pembro, pembrolizumab; </a:t>
            </a:r>
            <a:br>
              <a:rPr lang="en-GB" sz="1100" noProof="0" dirty="0">
                <a:solidFill>
                  <a:schemeClr val="tx2"/>
                </a:solidFill>
              </a:rPr>
            </a:br>
            <a:r>
              <a:rPr lang="en-GB" sz="1100" noProof="0" dirty="0">
                <a:solidFill>
                  <a:schemeClr val="tx2"/>
                </a:solidFill>
              </a:rPr>
              <a:t>PF, physical functioning; PGI-TT, Patients Global Impression of Treatment Tolerability; </a:t>
            </a:r>
            <a:r>
              <a:rPr lang="en-GB" sz="1100" noProof="0" dirty="0">
                <a:solidFill>
                  <a:schemeClr val="tx2"/>
                </a:solidFill>
                <a:ea typeface="Aileron" charset="0"/>
              </a:rPr>
              <a:t>PRO-CTCAE, Patient Reported Outcomes version of the Common Terminology Criteria for Adverse Events; </a:t>
            </a:r>
            <a:r>
              <a:rPr lang="en-GB" sz="1100" noProof="0" dirty="0">
                <a:solidFill>
                  <a:schemeClr val="tx2"/>
                </a:solidFill>
              </a:rPr>
              <a:t>QLQ-C30, Quality of Life Questionnaire Core 30; T-DXd, trastuzumab deruxtecan</a:t>
            </a:r>
          </a:p>
          <a:p>
            <a:pPr>
              <a:spcBef>
                <a:spcPts val="0"/>
              </a:spcBef>
            </a:pPr>
            <a:r>
              <a:rPr lang="en-GB" sz="1100" noProof="0" dirty="0"/>
              <a:t>Novello S, et al. Abstract LBA74, ESMO 2026 (oral presentation)</a:t>
            </a:r>
            <a:endParaRPr lang="en-GB" sz="1100" kern="100" noProof="0" dirty="0">
              <a:ea typeface="Calibri" panose="020F0502020204030204" pitchFamily="34" charset="0"/>
            </a:endParaRPr>
          </a:p>
        </p:txBody>
      </p:sp>
      <p:sp>
        <p:nvSpPr>
          <p:cNvPr id="6" name="Title 5">
            <a:extLst>
              <a:ext uri="{FF2B5EF4-FFF2-40B4-BE49-F238E27FC236}">
                <a16:creationId xmlns:a16="http://schemas.microsoft.com/office/drawing/2014/main" id="{59DB687B-5C2D-9585-CE04-80F68D822100}"/>
              </a:ext>
            </a:extLst>
          </p:cNvPr>
          <p:cNvSpPr>
            <a:spLocks noGrp="1"/>
          </p:cNvSpPr>
          <p:nvPr>
            <p:ph type="title"/>
          </p:nvPr>
        </p:nvSpPr>
        <p:spPr>
          <a:xfrm>
            <a:off x="619201" y="259200"/>
            <a:ext cx="10963199" cy="864000"/>
          </a:xfrm>
        </p:spPr>
        <p:txBody>
          <a:bodyPr/>
          <a:lstStyle/>
          <a:p>
            <a:r>
              <a:rPr lang="en-GB" noProof="0" dirty="0">
                <a:solidFill>
                  <a:schemeClr val="tx2"/>
                </a:solidFill>
                <a:ea typeface="Verdana" panose="020B0604030504040204" pitchFamily="34" charset="0"/>
              </a:rPr>
              <a:t>DESTINY-Lung04</a:t>
            </a:r>
            <a:r>
              <a:rPr lang="en-GB" noProof="0" dirty="0">
                <a:solidFill>
                  <a:schemeClr val="tx2"/>
                </a:solidFill>
              </a:rPr>
              <a:t>: safety results</a:t>
            </a:r>
          </a:p>
        </p:txBody>
      </p:sp>
      <p:sp>
        <p:nvSpPr>
          <p:cNvPr id="5" name="Slide Number Placeholder 4">
            <a:extLst>
              <a:ext uri="{FF2B5EF4-FFF2-40B4-BE49-F238E27FC236}">
                <a16:creationId xmlns:a16="http://schemas.microsoft.com/office/drawing/2014/main" id="{15920DD5-E25D-5A99-C0E8-E93E55940EDD}"/>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9</a:t>
            </a:fld>
            <a:endParaRPr lang="en-GB" noProof="0" dirty="0"/>
          </a:p>
        </p:txBody>
      </p:sp>
      <p:grpSp>
        <p:nvGrpSpPr>
          <p:cNvPr id="2" name="Group 1">
            <a:extLst>
              <a:ext uri="{FF2B5EF4-FFF2-40B4-BE49-F238E27FC236}">
                <a16:creationId xmlns:a16="http://schemas.microsoft.com/office/drawing/2014/main" id="{1946FE9C-3D89-60F7-BD3D-B4697D855AFD}"/>
              </a:ext>
            </a:extLst>
          </p:cNvPr>
          <p:cNvGrpSpPr/>
          <p:nvPr/>
        </p:nvGrpSpPr>
        <p:grpSpPr>
          <a:xfrm>
            <a:off x="619201" y="3861048"/>
            <a:ext cx="9904227" cy="584775"/>
            <a:chOff x="619201" y="3933056"/>
            <a:chExt cx="9904227" cy="584775"/>
          </a:xfrm>
        </p:grpSpPr>
        <p:sp>
          <p:nvSpPr>
            <p:cNvPr id="11" name="Rectangle: Rounded Corners 10">
              <a:extLst>
                <a:ext uri="{FF2B5EF4-FFF2-40B4-BE49-F238E27FC236}">
                  <a16:creationId xmlns:a16="http://schemas.microsoft.com/office/drawing/2014/main" id="{9B3DD555-277F-7FA3-2D84-A2DB158AD26D}"/>
                </a:ext>
              </a:extLst>
            </p:cNvPr>
            <p:cNvSpPr/>
            <p:nvPr/>
          </p:nvSpPr>
          <p:spPr>
            <a:xfrm>
              <a:off x="619201" y="3973415"/>
              <a:ext cx="1008112" cy="504056"/>
            </a:xfrm>
            <a:prstGeom prst="roundRect">
              <a:avLst/>
            </a:prstGeom>
            <a:solidFill>
              <a:schemeClr val="bg2">
                <a:lumMod val="90000"/>
              </a:schemeClr>
            </a:solidFill>
            <a:ln>
              <a:solidFill>
                <a:schemeClr val="bg2">
                  <a:lumMod val="9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noProof="0" dirty="0">
                  <a:solidFill>
                    <a:schemeClr val="tx1"/>
                  </a:solidFill>
                  <a:latin typeface="Arial" panose="020B0604020202020204" pitchFamily="34" charset="0"/>
                  <a:cs typeface="Arial" panose="020B0604020202020204" pitchFamily="34" charset="0"/>
                </a:rPr>
                <a:t>8/15 </a:t>
              </a:r>
              <a:r>
                <a:rPr lang="en-GB" sz="1200" noProof="0" dirty="0">
                  <a:solidFill>
                    <a:schemeClr val="tx1"/>
                  </a:solidFill>
                  <a:latin typeface="Arial" panose="020B0604020202020204" pitchFamily="34" charset="0"/>
                  <a:cs typeface="Arial" panose="020B0604020202020204" pitchFamily="34" charset="0"/>
                </a:rPr>
                <a:t>symptoms</a:t>
              </a:r>
            </a:p>
          </p:txBody>
        </p:sp>
        <p:sp>
          <p:nvSpPr>
            <p:cNvPr id="14" name="TextBox 13">
              <a:extLst>
                <a:ext uri="{FF2B5EF4-FFF2-40B4-BE49-F238E27FC236}">
                  <a16:creationId xmlns:a16="http://schemas.microsoft.com/office/drawing/2014/main" id="{B878ED8F-A7BC-1690-B58F-1C5471C3547F}"/>
                </a:ext>
              </a:extLst>
            </p:cNvPr>
            <p:cNvSpPr txBox="1"/>
            <p:nvPr/>
          </p:nvSpPr>
          <p:spPr>
            <a:xfrm>
              <a:off x="1775520" y="3933056"/>
              <a:ext cx="8747908" cy="584775"/>
            </a:xfrm>
            <a:prstGeom prst="rect">
              <a:avLst/>
            </a:prstGeom>
            <a:noFill/>
          </p:spPr>
          <p:txBody>
            <a:bodyPr wrap="none" lIns="0" rtlCol="0">
              <a:spAutoFit/>
            </a:bodyPr>
            <a:lstStyle/>
            <a:p>
              <a:r>
                <a:rPr lang="en-GB" sz="1600" b="1" noProof="0" dirty="0">
                  <a:solidFill>
                    <a:srgbClr val="505050"/>
                  </a:solidFill>
                  <a:latin typeface="Arial" panose="020B0604020202020204" pitchFamily="34" charset="0"/>
                  <a:ea typeface="Aileron" charset="0"/>
                  <a:cs typeface="Arial" panose="020B0604020202020204" pitchFamily="34" charset="0"/>
                </a:rPr>
                <a:t>Generally better with T-DXd</a:t>
              </a:r>
            </a:p>
            <a:p>
              <a:r>
                <a:rPr lang="en-GB" sz="1600" noProof="0" dirty="0">
                  <a:solidFill>
                    <a:srgbClr val="505050"/>
                  </a:solidFill>
                  <a:latin typeface="Arial" panose="020B0604020202020204" pitchFamily="34" charset="0"/>
                  <a:ea typeface="Aileron" charset="0"/>
                  <a:cs typeface="Arial" panose="020B0604020202020204" pitchFamily="34" charset="0"/>
                </a:rPr>
                <a:t>Cough, </a:t>
              </a:r>
              <a:r>
                <a:rPr lang="en-GB" sz="1600" noProof="0" dirty="0" err="1">
                  <a:solidFill>
                    <a:srgbClr val="505050"/>
                  </a:solidFill>
                  <a:latin typeface="Arial" panose="020B0604020202020204" pitchFamily="34" charset="0"/>
                  <a:ea typeface="Aileron" charset="0"/>
                  <a:cs typeface="Arial" panose="020B0604020202020204" pitchFamily="34" charset="0"/>
                </a:rPr>
                <a:t>dyspnea</a:t>
              </a:r>
              <a:r>
                <a:rPr lang="en-GB" sz="1600" noProof="0" dirty="0">
                  <a:solidFill>
                    <a:srgbClr val="505050"/>
                  </a:solidFill>
                  <a:latin typeface="Arial" panose="020B0604020202020204" pitchFamily="34" charset="0"/>
                  <a:ea typeface="Aileron" charset="0"/>
                  <a:cs typeface="Arial" panose="020B0604020202020204" pitchFamily="34" charset="0"/>
                </a:rPr>
                <a:t>, general pain, chest pain, watery eyes, headache, arm/leg swelling and rash</a:t>
              </a:r>
            </a:p>
          </p:txBody>
        </p:sp>
      </p:grpSp>
      <p:grpSp>
        <p:nvGrpSpPr>
          <p:cNvPr id="3" name="Group 2">
            <a:extLst>
              <a:ext uri="{FF2B5EF4-FFF2-40B4-BE49-F238E27FC236}">
                <a16:creationId xmlns:a16="http://schemas.microsoft.com/office/drawing/2014/main" id="{55459D4C-AD6A-FD0F-7F32-0BC95B9087E7}"/>
              </a:ext>
            </a:extLst>
          </p:cNvPr>
          <p:cNvGrpSpPr/>
          <p:nvPr/>
        </p:nvGrpSpPr>
        <p:grpSpPr>
          <a:xfrm>
            <a:off x="619201" y="4545124"/>
            <a:ext cx="3573969" cy="584775"/>
            <a:chOff x="619201" y="4581128"/>
            <a:chExt cx="3573969" cy="584775"/>
          </a:xfrm>
        </p:grpSpPr>
        <p:sp>
          <p:nvSpPr>
            <p:cNvPr id="17" name="Rectangle: Rounded Corners 16">
              <a:extLst>
                <a:ext uri="{FF2B5EF4-FFF2-40B4-BE49-F238E27FC236}">
                  <a16:creationId xmlns:a16="http://schemas.microsoft.com/office/drawing/2014/main" id="{324B6B16-8D0A-C534-4AA4-129E459D15B9}"/>
                </a:ext>
              </a:extLst>
            </p:cNvPr>
            <p:cNvSpPr/>
            <p:nvPr/>
          </p:nvSpPr>
          <p:spPr>
            <a:xfrm>
              <a:off x="619201" y="4621487"/>
              <a:ext cx="1008112" cy="504056"/>
            </a:xfrm>
            <a:prstGeom prst="roundRect">
              <a:avLst/>
            </a:prstGeom>
            <a:solidFill>
              <a:schemeClr val="tx2">
                <a:lumMod val="60000"/>
                <a:lumOff val="40000"/>
              </a:schemeClr>
            </a:solidFill>
            <a:ln>
              <a:solidFill>
                <a:schemeClr val="tx2">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noProof="0" dirty="0">
                  <a:solidFill>
                    <a:schemeClr val="tx1"/>
                  </a:solidFill>
                  <a:latin typeface="Arial" panose="020B0604020202020204" pitchFamily="34" charset="0"/>
                  <a:cs typeface="Arial" panose="020B0604020202020204" pitchFamily="34" charset="0"/>
                </a:rPr>
                <a:t>2/15</a:t>
              </a:r>
            </a:p>
            <a:p>
              <a:pPr algn="ctr"/>
              <a:r>
                <a:rPr lang="en-GB" sz="1200" noProof="0" dirty="0">
                  <a:solidFill>
                    <a:schemeClr val="tx1"/>
                  </a:solidFill>
                  <a:latin typeface="Arial" panose="020B0604020202020204" pitchFamily="34" charset="0"/>
                  <a:cs typeface="Arial" panose="020B0604020202020204" pitchFamily="34" charset="0"/>
                </a:rPr>
                <a:t>symptoms</a:t>
              </a:r>
            </a:p>
          </p:txBody>
        </p:sp>
        <p:sp>
          <p:nvSpPr>
            <p:cNvPr id="19" name="TextBox 18">
              <a:extLst>
                <a:ext uri="{FF2B5EF4-FFF2-40B4-BE49-F238E27FC236}">
                  <a16:creationId xmlns:a16="http://schemas.microsoft.com/office/drawing/2014/main" id="{18DDF0A3-5C43-9E40-3923-29F2F41A90A8}"/>
                </a:ext>
              </a:extLst>
            </p:cNvPr>
            <p:cNvSpPr txBox="1"/>
            <p:nvPr/>
          </p:nvSpPr>
          <p:spPr>
            <a:xfrm>
              <a:off x="1775520" y="4581128"/>
              <a:ext cx="2417650" cy="584775"/>
            </a:xfrm>
            <a:prstGeom prst="rect">
              <a:avLst/>
            </a:prstGeom>
            <a:noFill/>
          </p:spPr>
          <p:txBody>
            <a:bodyPr wrap="none" lIns="0" rtlCol="0">
              <a:spAutoFit/>
            </a:bodyPr>
            <a:lstStyle/>
            <a:p>
              <a:r>
                <a:rPr lang="en-GB" sz="1600" b="1" noProof="0" dirty="0">
                  <a:solidFill>
                    <a:srgbClr val="505050"/>
                  </a:solidFill>
                  <a:latin typeface="Arial" panose="020B0604020202020204" pitchFamily="34" charset="0"/>
                  <a:ea typeface="Aileron" charset="0"/>
                  <a:cs typeface="Arial" panose="020B0604020202020204" pitchFamily="34" charset="0"/>
                </a:rPr>
                <a:t>Similar between arms</a:t>
              </a:r>
            </a:p>
            <a:p>
              <a:r>
                <a:rPr lang="en-GB" sz="1600" noProof="0" dirty="0">
                  <a:solidFill>
                    <a:srgbClr val="505050"/>
                  </a:solidFill>
                  <a:latin typeface="Arial" panose="020B0604020202020204" pitchFamily="34" charset="0"/>
                  <a:ea typeface="Aileron" charset="0"/>
                  <a:cs typeface="Arial" panose="020B0604020202020204" pitchFamily="34" charset="0"/>
                </a:rPr>
                <a:t>Fatigue and constipation</a:t>
              </a:r>
            </a:p>
          </p:txBody>
        </p:sp>
      </p:grpSp>
      <p:grpSp>
        <p:nvGrpSpPr>
          <p:cNvPr id="4" name="Group 3">
            <a:extLst>
              <a:ext uri="{FF2B5EF4-FFF2-40B4-BE49-F238E27FC236}">
                <a16:creationId xmlns:a16="http://schemas.microsoft.com/office/drawing/2014/main" id="{C2A2F4B9-7C17-83F5-A27A-6CA1537F21E9}"/>
              </a:ext>
            </a:extLst>
          </p:cNvPr>
          <p:cNvGrpSpPr/>
          <p:nvPr/>
        </p:nvGrpSpPr>
        <p:grpSpPr>
          <a:xfrm>
            <a:off x="619201" y="5229200"/>
            <a:ext cx="6278234" cy="584775"/>
            <a:chOff x="619201" y="5301208"/>
            <a:chExt cx="6278234" cy="584775"/>
          </a:xfrm>
        </p:grpSpPr>
        <p:sp>
          <p:nvSpPr>
            <p:cNvPr id="21" name="Rectangle: Rounded Corners 20">
              <a:extLst>
                <a:ext uri="{FF2B5EF4-FFF2-40B4-BE49-F238E27FC236}">
                  <a16:creationId xmlns:a16="http://schemas.microsoft.com/office/drawing/2014/main" id="{6AF64479-5549-96F0-37DC-ABE2ECE1701B}"/>
                </a:ext>
              </a:extLst>
            </p:cNvPr>
            <p:cNvSpPr/>
            <p:nvPr/>
          </p:nvSpPr>
          <p:spPr>
            <a:xfrm>
              <a:off x="619201" y="5341567"/>
              <a:ext cx="1008112" cy="504056"/>
            </a:xfrm>
            <a:prstGeom prst="roundRect">
              <a:avLst/>
            </a:prstGeom>
            <a:solidFill>
              <a:schemeClr val="accent1">
                <a:lumMod val="60000"/>
                <a:lumOff val="40000"/>
              </a:schemeClr>
            </a:solidFill>
            <a:ln>
              <a:solidFill>
                <a:schemeClr val="accent1">
                  <a:lumMod val="60000"/>
                  <a:lumOff val="40000"/>
                </a:schemeClr>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noProof="0" dirty="0">
                  <a:solidFill>
                    <a:schemeClr val="tx1"/>
                  </a:solidFill>
                  <a:latin typeface="Arial" panose="020B0604020202020204" pitchFamily="34" charset="0"/>
                  <a:cs typeface="Arial" panose="020B0604020202020204" pitchFamily="34" charset="0"/>
                </a:rPr>
                <a:t>5/15</a:t>
              </a:r>
            </a:p>
            <a:p>
              <a:pPr algn="ctr"/>
              <a:r>
                <a:rPr lang="en-GB" sz="1200" noProof="0" dirty="0">
                  <a:solidFill>
                    <a:schemeClr val="tx1"/>
                  </a:solidFill>
                  <a:latin typeface="Arial" panose="020B0604020202020204" pitchFamily="34" charset="0"/>
                  <a:cs typeface="Arial" panose="020B0604020202020204" pitchFamily="34" charset="0"/>
                </a:rPr>
                <a:t>symptoms</a:t>
              </a:r>
            </a:p>
          </p:txBody>
        </p:sp>
        <p:sp>
          <p:nvSpPr>
            <p:cNvPr id="23" name="TextBox 22">
              <a:extLst>
                <a:ext uri="{FF2B5EF4-FFF2-40B4-BE49-F238E27FC236}">
                  <a16:creationId xmlns:a16="http://schemas.microsoft.com/office/drawing/2014/main" id="{083D7D40-ED2F-FDB5-6024-A6A067A7698E}"/>
                </a:ext>
              </a:extLst>
            </p:cNvPr>
            <p:cNvSpPr txBox="1"/>
            <p:nvPr/>
          </p:nvSpPr>
          <p:spPr>
            <a:xfrm>
              <a:off x="1775520" y="5301208"/>
              <a:ext cx="5121915" cy="584775"/>
            </a:xfrm>
            <a:prstGeom prst="rect">
              <a:avLst/>
            </a:prstGeom>
            <a:noFill/>
          </p:spPr>
          <p:txBody>
            <a:bodyPr wrap="none" lIns="0" rtlCol="0">
              <a:spAutoFit/>
            </a:bodyPr>
            <a:lstStyle/>
            <a:p>
              <a:r>
                <a:rPr lang="en-GB" sz="1600" b="1" noProof="0" dirty="0">
                  <a:solidFill>
                    <a:srgbClr val="505050"/>
                  </a:solidFill>
                  <a:latin typeface="Arial" panose="020B0604020202020204" pitchFamily="34" charset="0"/>
                  <a:ea typeface="Aileron" charset="0"/>
                  <a:cs typeface="Arial" panose="020B0604020202020204" pitchFamily="34" charset="0"/>
                </a:rPr>
                <a:t>Generally worse with T-DXd</a:t>
              </a:r>
            </a:p>
            <a:p>
              <a:r>
                <a:rPr lang="en-GB" sz="1600" noProof="0" dirty="0">
                  <a:solidFill>
                    <a:srgbClr val="505050"/>
                  </a:solidFill>
                  <a:latin typeface="Arial" panose="020B0604020202020204" pitchFamily="34" charset="0"/>
                  <a:ea typeface="Aileron" charset="0"/>
                  <a:cs typeface="Arial" panose="020B0604020202020204" pitchFamily="34" charset="0"/>
                </a:rPr>
                <a:t>Hair loss, appetite loss, nausea, diarrhea and vomiting</a:t>
              </a:r>
            </a:p>
          </p:txBody>
        </p:sp>
      </p:grpSp>
      <p:sp>
        <p:nvSpPr>
          <p:cNvPr id="24" name="TextBox 23">
            <a:extLst>
              <a:ext uri="{FF2B5EF4-FFF2-40B4-BE49-F238E27FC236}">
                <a16:creationId xmlns:a16="http://schemas.microsoft.com/office/drawing/2014/main" id="{166A5232-446E-00BC-AF8A-092AD3BBF835}"/>
              </a:ext>
            </a:extLst>
          </p:cNvPr>
          <p:cNvSpPr txBox="1"/>
          <p:nvPr/>
        </p:nvSpPr>
        <p:spPr>
          <a:xfrm>
            <a:off x="619201" y="3240436"/>
            <a:ext cx="7319761" cy="338554"/>
          </a:xfrm>
          <a:prstGeom prst="rect">
            <a:avLst/>
          </a:prstGeom>
          <a:noFill/>
        </p:spPr>
        <p:txBody>
          <a:bodyPr wrap="none" lIns="0" rtlCol="0">
            <a:spAutoFit/>
          </a:bodyPr>
          <a:lstStyle/>
          <a:p>
            <a:r>
              <a:rPr lang="en-GB" sz="1600" b="1" noProof="0" dirty="0">
                <a:solidFill>
                  <a:schemeClr val="accent1"/>
                </a:solidFill>
                <a:latin typeface="Arial" panose="020B0604020202020204" pitchFamily="34" charset="0"/>
                <a:ea typeface="Aileron" charset="0"/>
                <a:cs typeface="Arial" panose="020B0604020202020204" pitchFamily="34" charset="0"/>
              </a:rPr>
              <a:t>SYMPTOMS RELATED TO AEs (EORTC QLQ-C30/EORTC IL/PRO-CTCAE)</a:t>
            </a:r>
          </a:p>
        </p:txBody>
      </p:sp>
      <p:sp>
        <p:nvSpPr>
          <p:cNvPr id="28" name="TextBox 27">
            <a:extLst>
              <a:ext uri="{FF2B5EF4-FFF2-40B4-BE49-F238E27FC236}">
                <a16:creationId xmlns:a16="http://schemas.microsoft.com/office/drawing/2014/main" id="{D0330406-8D65-2589-679D-969BE0F0BF9B}"/>
              </a:ext>
            </a:extLst>
          </p:cNvPr>
          <p:cNvSpPr txBox="1"/>
          <p:nvPr/>
        </p:nvSpPr>
        <p:spPr>
          <a:xfrm>
            <a:off x="619201" y="1050683"/>
            <a:ext cx="5012398" cy="338554"/>
          </a:xfrm>
          <a:prstGeom prst="rect">
            <a:avLst/>
          </a:prstGeom>
          <a:noFill/>
        </p:spPr>
        <p:txBody>
          <a:bodyPr wrap="none" lIns="0" rtlCol="0">
            <a:spAutoFit/>
          </a:bodyPr>
          <a:lstStyle/>
          <a:p>
            <a:r>
              <a:rPr lang="en-GB" sz="1600" b="1" noProof="0" dirty="0">
                <a:solidFill>
                  <a:schemeClr val="accent1"/>
                </a:solidFill>
                <a:latin typeface="Arial" panose="020B0604020202020204" pitchFamily="34" charset="0"/>
                <a:ea typeface="Aileron" charset="0"/>
                <a:cs typeface="Arial" panose="020B0604020202020204" pitchFamily="34" charset="0"/>
              </a:rPr>
              <a:t>PHYSICAL FUNCTIONING (PF) (EORTC QLQ-C30)</a:t>
            </a:r>
          </a:p>
        </p:txBody>
      </p:sp>
      <p:sp>
        <p:nvSpPr>
          <p:cNvPr id="30" name="TextBox 29">
            <a:extLst>
              <a:ext uri="{FF2B5EF4-FFF2-40B4-BE49-F238E27FC236}">
                <a16:creationId xmlns:a16="http://schemas.microsoft.com/office/drawing/2014/main" id="{4C29E072-4D1F-7B8C-0E00-C66C5DF782B5}"/>
              </a:ext>
            </a:extLst>
          </p:cNvPr>
          <p:cNvSpPr txBox="1"/>
          <p:nvPr/>
        </p:nvSpPr>
        <p:spPr>
          <a:xfrm>
            <a:off x="619201" y="2132856"/>
            <a:ext cx="4872681" cy="338554"/>
          </a:xfrm>
          <a:prstGeom prst="rect">
            <a:avLst/>
          </a:prstGeom>
          <a:noFill/>
        </p:spPr>
        <p:txBody>
          <a:bodyPr wrap="none" lIns="0" rtlCol="0">
            <a:spAutoFit/>
          </a:bodyPr>
          <a:lstStyle/>
          <a:p>
            <a:r>
              <a:rPr lang="en-GB" sz="1600" b="1" noProof="0" dirty="0">
                <a:solidFill>
                  <a:schemeClr val="accent1"/>
                </a:solidFill>
                <a:latin typeface="Arial" panose="020B0604020202020204" pitchFamily="34" charset="0"/>
                <a:ea typeface="Aileron" charset="0"/>
                <a:cs typeface="Arial" panose="020B0604020202020204" pitchFamily="34" charset="0"/>
              </a:rPr>
              <a:t>OVERALL TREATMENT TOLERABILITY (PGI-TT)</a:t>
            </a:r>
          </a:p>
        </p:txBody>
      </p:sp>
      <p:sp>
        <p:nvSpPr>
          <p:cNvPr id="35" name="TextBox 34">
            <a:extLst>
              <a:ext uri="{FF2B5EF4-FFF2-40B4-BE49-F238E27FC236}">
                <a16:creationId xmlns:a16="http://schemas.microsoft.com/office/drawing/2014/main" id="{0EA8C389-4A28-7AB2-44A5-9165DF7BBCA8}"/>
              </a:ext>
            </a:extLst>
          </p:cNvPr>
          <p:cNvSpPr txBox="1"/>
          <p:nvPr/>
        </p:nvSpPr>
        <p:spPr>
          <a:xfrm>
            <a:off x="619201" y="3501008"/>
            <a:ext cx="5905527" cy="307777"/>
          </a:xfrm>
          <a:prstGeom prst="rect">
            <a:avLst/>
          </a:prstGeom>
          <a:noFill/>
        </p:spPr>
        <p:txBody>
          <a:bodyPr wrap="none" lIns="0" rtlCol="0">
            <a:spAutoFit/>
          </a:bodyPr>
          <a:lstStyle/>
          <a:p>
            <a:r>
              <a:rPr lang="en-GB" sz="1400" noProof="0" dirty="0">
                <a:solidFill>
                  <a:srgbClr val="505050"/>
                </a:solidFill>
                <a:latin typeface="Arial" panose="020B0604020202020204" pitchFamily="34" charset="0"/>
                <a:ea typeface="Aileron" charset="0"/>
                <a:cs typeface="Arial" panose="020B0604020202020204" pitchFamily="34" charset="0"/>
              </a:rPr>
              <a:t>T-DXd vs pembro + chemo (measured across the duration of treatment):</a:t>
            </a:r>
          </a:p>
        </p:txBody>
      </p:sp>
    </p:spTree>
    <p:extLst>
      <p:ext uri="{BB962C8B-B14F-4D97-AF65-F5344CB8AC3E}">
        <p14:creationId xmlns:p14="http://schemas.microsoft.com/office/powerpoint/2010/main" val="3849831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FD179A5-B111-6E89-204C-831F2F217EC2}"/>
            </a:ext>
          </a:extLst>
        </p:cNvPr>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0E88086-D413-6C80-EC62-8BFBBB74F7A2}"/>
              </a:ext>
            </a:extLst>
          </p:cNvPr>
          <p:cNvSpPr>
            <a:spLocks noGrp="1"/>
          </p:cNvSpPr>
          <p:nvPr>
            <p:ph sz="quarter" idx="12"/>
          </p:nvPr>
        </p:nvSpPr>
        <p:spPr>
          <a:xfrm>
            <a:off x="620184" y="1425600"/>
            <a:ext cx="10963200" cy="4525200"/>
          </a:xfrm>
        </p:spPr>
        <p:txBody>
          <a:bodyPr>
            <a:normAutofit/>
          </a:bodyPr>
          <a:lstStyle/>
          <a:p>
            <a:r>
              <a:rPr lang="en-GB" noProof="0" dirty="0"/>
              <a:t>Time to deterioration in patient-reported pulmonary symptoms (cough, chest pain, dyspnea) favoured T-DXd vs pembro + chemo</a:t>
            </a:r>
          </a:p>
          <a:p>
            <a:r>
              <a:rPr lang="en-GB" noProof="0" dirty="0"/>
              <a:t>Patient-reported treatment tolerability (physical functioning and overall/high side-effect </a:t>
            </a:r>
            <a:br>
              <a:rPr lang="en-GB" noProof="0" dirty="0"/>
            </a:br>
            <a:r>
              <a:rPr lang="en-GB" noProof="0" dirty="0"/>
              <a:t>bother) was generally comparable between treatment arms, with physical functioning generally higher with T-DXd from Week 20 and at EOT</a:t>
            </a:r>
          </a:p>
        </p:txBody>
      </p:sp>
      <p:sp>
        <p:nvSpPr>
          <p:cNvPr id="6" name="Title 5">
            <a:extLst>
              <a:ext uri="{FF2B5EF4-FFF2-40B4-BE49-F238E27FC236}">
                <a16:creationId xmlns:a16="http://schemas.microsoft.com/office/drawing/2014/main" id="{B02E7569-D940-9002-F690-FA0BDD3E0DA6}"/>
              </a:ext>
            </a:extLst>
          </p:cNvPr>
          <p:cNvSpPr>
            <a:spLocks noGrp="1"/>
          </p:cNvSpPr>
          <p:nvPr>
            <p:ph type="title"/>
          </p:nvPr>
        </p:nvSpPr>
        <p:spPr>
          <a:xfrm>
            <a:off x="619201" y="259200"/>
            <a:ext cx="10963199" cy="864000"/>
          </a:xfrm>
        </p:spPr>
        <p:txBody>
          <a:bodyPr/>
          <a:lstStyle/>
          <a:p>
            <a:r>
              <a:rPr lang="en-GB" noProof="0" dirty="0"/>
              <a:t>DESTINY-Lung04: summary</a:t>
            </a:r>
          </a:p>
        </p:txBody>
      </p:sp>
      <p:sp>
        <p:nvSpPr>
          <p:cNvPr id="8" name="Content Placeholder 7">
            <a:extLst>
              <a:ext uri="{FF2B5EF4-FFF2-40B4-BE49-F238E27FC236}">
                <a16:creationId xmlns:a16="http://schemas.microsoft.com/office/drawing/2014/main" id="{D2B05AE9-F880-C86E-8655-D0D9912207F2}"/>
              </a:ext>
            </a:extLst>
          </p:cNvPr>
          <p:cNvSpPr>
            <a:spLocks noGrp="1"/>
          </p:cNvSpPr>
          <p:nvPr>
            <p:ph sz="quarter" idx="15"/>
          </p:nvPr>
        </p:nvSpPr>
        <p:spPr>
          <a:xfrm>
            <a:off x="620183" y="6356351"/>
            <a:ext cx="10180339" cy="365125"/>
          </a:xfrm>
        </p:spPr>
        <p:txBody>
          <a:bodyPr anchor="b" anchorCtr="0"/>
          <a:lstStyle/>
          <a:p>
            <a:endParaRPr lang="en-GB" noProof="0" dirty="0"/>
          </a:p>
          <a:p>
            <a:endParaRPr lang="en-GB" noProof="0" dirty="0"/>
          </a:p>
          <a:p>
            <a:r>
              <a:rPr lang="en-GB" noProof="0" dirty="0">
                <a:solidFill>
                  <a:srgbClr val="0000FF"/>
                </a:solidFill>
              </a:rPr>
              <a:t>c</a:t>
            </a:r>
            <a:r>
              <a:rPr lang="en-GB" noProof="0" dirty="0"/>
              <a:t>hemo, chemotherapy; EOT, end of treatment; NSCLC, non-small cell lung cancer; pembro, pembrolizumab; PRO, patient reported outcomes; </a:t>
            </a:r>
            <a:br>
              <a:rPr lang="en-GB" noProof="0" dirty="0"/>
            </a:br>
            <a:r>
              <a:rPr lang="en-GB" noProof="0" dirty="0"/>
              <a:t>T-DXd, trastuzumab deruxtecan</a:t>
            </a:r>
          </a:p>
          <a:p>
            <a:r>
              <a:rPr lang="en-GB" noProof="0" dirty="0"/>
              <a:t>Novello S, et al. Abstract LBA74, ESMO 2026 (oral presentation)</a:t>
            </a:r>
          </a:p>
        </p:txBody>
      </p:sp>
      <p:sp>
        <p:nvSpPr>
          <p:cNvPr id="5" name="Slide Number Placeholder 4">
            <a:extLst>
              <a:ext uri="{FF2B5EF4-FFF2-40B4-BE49-F238E27FC236}">
                <a16:creationId xmlns:a16="http://schemas.microsoft.com/office/drawing/2014/main" id="{CE918661-6516-8C6C-F87D-6E6FAACFA37B}"/>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10</a:t>
            </a:fld>
            <a:endParaRPr lang="en-GB" noProof="0" dirty="0"/>
          </a:p>
        </p:txBody>
      </p:sp>
      <p:sp>
        <p:nvSpPr>
          <p:cNvPr id="3" name="TextBox 2">
            <a:extLst>
              <a:ext uri="{FF2B5EF4-FFF2-40B4-BE49-F238E27FC236}">
                <a16:creationId xmlns:a16="http://schemas.microsoft.com/office/drawing/2014/main" id="{33ADB705-32F7-FAA7-B0FF-FD9CD5B16F23}"/>
              </a:ext>
            </a:extLst>
          </p:cNvPr>
          <p:cNvSpPr txBox="1"/>
          <p:nvPr/>
        </p:nvSpPr>
        <p:spPr>
          <a:xfrm>
            <a:off x="790106" y="3869524"/>
            <a:ext cx="10624487" cy="1202994"/>
          </a:xfrm>
          <a:prstGeom prst="rect">
            <a:avLst/>
          </a:prstGeom>
          <a:solidFill>
            <a:schemeClr val="bg1"/>
          </a:solidFill>
          <a:ln w="28575">
            <a:solidFill>
              <a:schemeClr val="accent1"/>
            </a:solidFill>
          </a:ln>
        </p:spPr>
        <p:txBody>
          <a:bodyPr wrap="square" lIns="288000" tIns="108000" rIns="288000" bIns="108000" rtlCol="0">
            <a:spAutoFit/>
          </a:bodyPr>
          <a:lstStyle/>
          <a:p>
            <a:pPr>
              <a:spcBef>
                <a:spcPts val="600"/>
              </a:spcBef>
            </a:pPr>
            <a:r>
              <a:rPr lang="en-GB" b="1" u="sng" noProof="0" dirty="0">
                <a:solidFill>
                  <a:schemeClr val="accent1"/>
                </a:solidFill>
                <a:latin typeface="Arial" panose="020B0604020202020204" pitchFamily="34" charset="0"/>
                <a:ea typeface="Aileron" charset="0"/>
                <a:cs typeface="Arial" panose="020B0604020202020204" pitchFamily="34" charset="0"/>
              </a:rPr>
              <a:t>Clinical perspective</a:t>
            </a:r>
            <a:endParaRPr lang="en-GB" b="1" noProof="0" dirty="0">
              <a:latin typeface="Arial" panose="020B0604020202020204" pitchFamily="34" charset="0"/>
              <a:cs typeface="Arial" panose="020B0604020202020204" pitchFamily="34" charset="0"/>
            </a:endParaRPr>
          </a:p>
          <a:p>
            <a:pPr marL="365125" indent="-365125">
              <a:spcBef>
                <a:spcPts val="1200"/>
              </a:spcBef>
              <a:buClr>
                <a:schemeClr val="accent1"/>
              </a:buClr>
              <a:buFont typeface="Arial" panose="020B0604020202020204" pitchFamily="34" charset="0"/>
              <a:buChar char="•"/>
            </a:pPr>
            <a:r>
              <a:rPr lang="en-GB" noProof="0" dirty="0">
                <a:latin typeface="Arial" panose="020B0604020202020204" pitchFamily="34" charset="0"/>
                <a:cs typeface="Arial" panose="020B0604020202020204" pitchFamily="34" charset="0"/>
              </a:rPr>
              <a:t>DESTINY-Lung04 PRO data, alongside efficacy and safety results from the primary analysis, support T-DXd as a new 1</a:t>
            </a:r>
            <a:r>
              <a:rPr lang="en-GB" baseline="30000" noProof="0" dirty="0">
                <a:latin typeface="Arial" panose="020B0604020202020204" pitchFamily="34" charset="0"/>
                <a:cs typeface="Arial" panose="020B0604020202020204" pitchFamily="34" charset="0"/>
              </a:rPr>
              <a:t>st</a:t>
            </a:r>
            <a:r>
              <a:rPr lang="en-GB" noProof="0" dirty="0">
                <a:latin typeface="Arial" panose="020B0604020202020204" pitchFamily="34" charset="0"/>
                <a:cs typeface="Arial" panose="020B0604020202020204" pitchFamily="34" charset="0"/>
              </a:rPr>
              <a:t> line treatment option for patients with </a:t>
            </a:r>
            <a:r>
              <a:rPr lang="en-GB" i="1" noProof="0" dirty="0">
                <a:latin typeface="Arial" panose="020B0604020202020204" pitchFamily="34" charset="0"/>
                <a:cs typeface="Arial" panose="020B0604020202020204" pitchFamily="34" charset="0"/>
              </a:rPr>
              <a:t>HER2</a:t>
            </a:r>
            <a:r>
              <a:rPr lang="en-GB" noProof="0" dirty="0">
                <a:latin typeface="Arial" panose="020B0604020202020204" pitchFamily="34" charset="0"/>
                <a:cs typeface="Arial" panose="020B0604020202020204" pitchFamily="34" charset="0"/>
              </a:rPr>
              <a:t>-mutant NSCLC</a:t>
            </a:r>
          </a:p>
        </p:txBody>
      </p:sp>
    </p:spTree>
    <p:extLst>
      <p:ext uri="{BB962C8B-B14F-4D97-AF65-F5344CB8AC3E}">
        <p14:creationId xmlns:p14="http://schemas.microsoft.com/office/powerpoint/2010/main" val="15581003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EAE336-E780-4398-5C4C-07B10A65DA49}"/>
            </a:ext>
          </a:extLst>
        </p:cNvPr>
        <p:cNvGrpSpPr/>
        <p:nvPr/>
      </p:nvGrpSpPr>
      <p:grpSpPr>
        <a:xfrm>
          <a:off x="0" y="0"/>
          <a:ext cx="0" cy="0"/>
          <a:chOff x="0" y="0"/>
          <a:chExt cx="0" cy="0"/>
        </a:xfrm>
      </p:grpSpPr>
      <p:sp>
        <p:nvSpPr>
          <p:cNvPr id="6" name="Title 5">
            <a:extLst>
              <a:ext uri="{FF2B5EF4-FFF2-40B4-BE49-F238E27FC236}">
                <a16:creationId xmlns:a16="http://schemas.microsoft.com/office/drawing/2014/main" id="{B7AD5E7E-831C-C828-EA3E-A792FCF9B703}"/>
              </a:ext>
            </a:extLst>
          </p:cNvPr>
          <p:cNvSpPr>
            <a:spLocks noGrp="1"/>
          </p:cNvSpPr>
          <p:nvPr>
            <p:ph type="title"/>
          </p:nvPr>
        </p:nvSpPr>
        <p:spPr/>
        <p:txBody>
          <a:bodyPr>
            <a:normAutofit/>
          </a:bodyPr>
          <a:lstStyle/>
          <a:p>
            <a:pPr marL="642937" lvl="1" indent="-285750" algn="ctr"/>
            <a:r>
              <a:rPr lang="en-GB" sz="4000" b="1" cap="all" noProof="0" dirty="0">
                <a:solidFill>
                  <a:schemeClr val="bg1"/>
                </a:solidFill>
              </a:rPr>
              <a:t>GENIE Registry: Molecular profile, treatment patterns, and real‑world outcomes in </a:t>
            </a:r>
            <a:r>
              <a:rPr lang="en-GB" sz="4000" b="1" i="1" cap="all" noProof="0" dirty="0">
                <a:solidFill>
                  <a:schemeClr val="bg1"/>
                </a:solidFill>
              </a:rPr>
              <a:t>HER2</a:t>
            </a:r>
            <a:r>
              <a:rPr lang="en-GB" sz="4000" b="1" cap="all" noProof="0" dirty="0">
                <a:solidFill>
                  <a:schemeClr val="bg1"/>
                </a:solidFill>
              </a:rPr>
              <a:t>‑mutant NSCLC</a:t>
            </a:r>
          </a:p>
        </p:txBody>
      </p:sp>
      <p:sp>
        <p:nvSpPr>
          <p:cNvPr id="7" name="Subtitle 6">
            <a:extLst>
              <a:ext uri="{FF2B5EF4-FFF2-40B4-BE49-F238E27FC236}">
                <a16:creationId xmlns:a16="http://schemas.microsoft.com/office/drawing/2014/main" id="{C21E1B47-D4AD-C14A-F9B0-FE90F3090E31}"/>
              </a:ext>
            </a:extLst>
          </p:cNvPr>
          <p:cNvSpPr>
            <a:spLocks noGrp="1"/>
          </p:cNvSpPr>
          <p:nvPr>
            <p:ph type="subTitle" idx="1"/>
          </p:nvPr>
        </p:nvSpPr>
        <p:spPr/>
        <p:txBody>
          <a:bodyPr/>
          <a:lstStyle/>
          <a:p>
            <a:r>
              <a:rPr lang="en-GB" b="1" noProof="0" dirty="0"/>
              <a:t>Kehl K, et al. Abstract 2696P, ESMO 2026</a:t>
            </a:r>
            <a:endParaRPr lang="en-GB" sz="1800" b="1" kern="100" noProof="0" dirty="0">
              <a:effectLst/>
              <a:ea typeface="Calibri" panose="020F0502020204030204" pitchFamily="34" charset="0"/>
            </a:endParaRPr>
          </a:p>
        </p:txBody>
      </p:sp>
      <p:sp>
        <p:nvSpPr>
          <p:cNvPr id="2" name="Slide Number Placeholder 1">
            <a:extLst>
              <a:ext uri="{FF2B5EF4-FFF2-40B4-BE49-F238E27FC236}">
                <a16:creationId xmlns:a16="http://schemas.microsoft.com/office/drawing/2014/main" id="{22639158-CF5A-B6C3-40E8-262589E4DDBD}"/>
              </a:ext>
            </a:extLst>
          </p:cNvPr>
          <p:cNvSpPr>
            <a:spLocks noGrp="1"/>
          </p:cNvSpPr>
          <p:nvPr>
            <p:ph type="sldNum" sz="quarter" idx="4"/>
          </p:nvPr>
        </p:nvSpPr>
        <p:spPr/>
        <p:txBody>
          <a:bodyPr/>
          <a:lstStyle/>
          <a:p>
            <a:fld id="{FCE43C0F-8A7B-3A4B-9DB5-B3472E36E833}" type="slidenum">
              <a:rPr lang="en-GB" noProof="0" smtClean="0"/>
              <a:pPr/>
              <a:t>11</a:t>
            </a:fld>
            <a:endParaRPr lang="en-GB" noProof="0" dirty="0"/>
          </a:p>
        </p:txBody>
      </p:sp>
      <p:sp>
        <p:nvSpPr>
          <p:cNvPr id="8" name="Content Placeholder 7">
            <a:extLst>
              <a:ext uri="{FF2B5EF4-FFF2-40B4-BE49-F238E27FC236}">
                <a16:creationId xmlns:a16="http://schemas.microsoft.com/office/drawing/2014/main" id="{61E21B67-3F8F-D4ED-2AF4-579BF78F9E53}"/>
              </a:ext>
            </a:extLst>
          </p:cNvPr>
          <p:cNvSpPr>
            <a:spLocks noGrp="1"/>
          </p:cNvSpPr>
          <p:nvPr>
            <p:ph sz="quarter" idx="15"/>
          </p:nvPr>
        </p:nvSpPr>
        <p:spPr/>
        <p:txBody>
          <a:bodyPr/>
          <a:lstStyle/>
          <a:p>
            <a:r>
              <a:rPr lang="en-GB" noProof="0" dirty="0"/>
              <a:t>NSCLC, non-small cell lung cancer</a:t>
            </a:r>
          </a:p>
        </p:txBody>
      </p:sp>
    </p:spTree>
    <p:extLst>
      <p:ext uri="{BB962C8B-B14F-4D97-AF65-F5344CB8AC3E}">
        <p14:creationId xmlns:p14="http://schemas.microsoft.com/office/powerpoint/2010/main" val="21250880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8792835E-F2F1-0156-4F92-4C468B0C8AC5}"/>
              </a:ext>
            </a:extLst>
          </p:cNvPr>
          <p:cNvSpPr>
            <a:spLocks noGrp="1"/>
          </p:cNvSpPr>
          <p:nvPr>
            <p:ph type="title"/>
          </p:nvPr>
        </p:nvSpPr>
        <p:spPr>
          <a:xfrm>
            <a:off x="619201" y="259200"/>
            <a:ext cx="10963199" cy="864000"/>
          </a:xfrm>
        </p:spPr>
        <p:txBody>
          <a:bodyPr/>
          <a:lstStyle/>
          <a:p>
            <a:r>
              <a:rPr lang="en-GB" noProof="0" dirty="0"/>
              <a:t>GENIE registry: background and study design</a:t>
            </a:r>
          </a:p>
        </p:txBody>
      </p:sp>
      <p:sp>
        <p:nvSpPr>
          <p:cNvPr id="4" name="Content Placeholder 3">
            <a:extLst>
              <a:ext uri="{FF2B5EF4-FFF2-40B4-BE49-F238E27FC236}">
                <a16:creationId xmlns:a16="http://schemas.microsoft.com/office/drawing/2014/main" id="{8B755341-0FE5-9238-7C5C-3B6995D307A5}"/>
              </a:ext>
            </a:extLst>
          </p:cNvPr>
          <p:cNvSpPr>
            <a:spLocks noGrp="1"/>
          </p:cNvSpPr>
          <p:nvPr>
            <p:ph sz="quarter" idx="14"/>
          </p:nvPr>
        </p:nvSpPr>
        <p:spPr>
          <a:xfrm>
            <a:off x="620713" y="1083062"/>
            <a:ext cx="10961687" cy="4525963"/>
          </a:xfrm>
        </p:spPr>
        <p:txBody>
          <a:bodyPr>
            <a:normAutofit/>
          </a:bodyPr>
          <a:lstStyle/>
          <a:p>
            <a:r>
              <a:rPr lang="en-GB" sz="1800" i="1" noProof="0" dirty="0"/>
              <a:t>HER2</a:t>
            </a:r>
            <a:r>
              <a:rPr lang="en-GB" sz="1800" noProof="0" dirty="0"/>
              <a:t> mutations occur in 2-5% of patients with NSCLC and are associated with a poor prognosis</a:t>
            </a:r>
            <a:r>
              <a:rPr lang="en-GB" sz="1800" baseline="30000" noProof="0" dirty="0"/>
              <a:t>1-3</a:t>
            </a:r>
          </a:p>
          <a:p>
            <a:r>
              <a:rPr lang="en-GB" sz="1800" noProof="0" dirty="0"/>
              <a:t>The AACR GENIE registry study was designed to evaluate real world outcomes of patients with pre‑treated advanced/metastatic </a:t>
            </a:r>
            <a:r>
              <a:rPr lang="en-GB" sz="1800" i="1" noProof="0" dirty="0"/>
              <a:t>HER2</a:t>
            </a:r>
            <a:r>
              <a:rPr lang="en-GB" sz="1800" noProof="0" dirty="0"/>
              <a:t>-mutant NSCLC</a:t>
            </a:r>
            <a:r>
              <a:rPr lang="en-GB" sz="1800" baseline="30000" noProof="0" dirty="0"/>
              <a:t>4</a:t>
            </a:r>
          </a:p>
        </p:txBody>
      </p:sp>
      <p:sp>
        <p:nvSpPr>
          <p:cNvPr id="8" name="Content Placeholder 7">
            <a:extLst>
              <a:ext uri="{FF2B5EF4-FFF2-40B4-BE49-F238E27FC236}">
                <a16:creationId xmlns:a16="http://schemas.microsoft.com/office/drawing/2014/main" id="{077CE890-DBC4-1C7C-BCD7-B9676316E54E}"/>
              </a:ext>
            </a:extLst>
          </p:cNvPr>
          <p:cNvSpPr>
            <a:spLocks noGrp="1"/>
          </p:cNvSpPr>
          <p:nvPr>
            <p:ph sz="quarter" idx="15"/>
          </p:nvPr>
        </p:nvSpPr>
        <p:spPr>
          <a:xfrm>
            <a:off x="620712" y="6356350"/>
            <a:ext cx="10515847" cy="365125"/>
          </a:xfrm>
        </p:spPr>
        <p:txBody>
          <a:bodyPr anchor="b" anchorCtr="0"/>
          <a:lstStyle/>
          <a:p>
            <a:r>
              <a:rPr lang="en-GB" noProof="0" dirty="0">
                <a:solidFill>
                  <a:schemeClr val="tx2"/>
                </a:solidFill>
              </a:rPr>
              <a:t>AACR, American Association for Cancer Research; NGS, next-generation sequencing; NSCLC, non-small cell lung cancer; rwORR, real-world overall response rate; rwOS, real-world overall survival; rwPFS, real-world progression-free survival; rwTTD, real-world time to deterioration; rwTTNT, real-world time to next treatment; US, United States</a:t>
            </a:r>
          </a:p>
          <a:p>
            <a:r>
              <a:rPr lang="en-GB" noProof="0" dirty="0">
                <a:solidFill>
                  <a:schemeClr val="tx2"/>
                </a:solidFill>
              </a:rPr>
              <a:t>1. Pillai RB, et al. Cancer. 2017;123 (21):4099-105; 2. Uy NF, et al. Cancers (Basel). 2022;14(7):4155; 3. Wei XW, et al. Thorac Cancer. 2020;11(6):1512-21; </a:t>
            </a:r>
            <a:br>
              <a:rPr lang="en-GB" noProof="0" dirty="0">
                <a:solidFill>
                  <a:schemeClr val="tx2"/>
                </a:solidFill>
              </a:rPr>
            </a:br>
            <a:r>
              <a:rPr lang="en-GB" noProof="0" dirty="0">
                <a:solidFill>
                  <a:schemeClr val="tx2"/>
                </a:solidFill>
              </a:rPr>
              <a:t>4. Kehl K, et al. Abstract 2696P, ESMO 2026 (poster presentation)</a:t>
            </a:r>
          </a:p>
        </p:txBody>
      </p:sp>
      <p:sp>
        <p:nvSpPr>
          <p:cNvPr id="2" name="Slide Number Placeholder 1">
            <a:extLst>
              <a:ext uri="{FF2B5EF4-FFF2-40B4-BE49-F238E27FC236}">
                <a16:creationId xmlns:a16="http://schemas.microsoft.com/office/drawing/2014/main" id="{CB5008AC-B860-C1B0-308A-86868D1ECFF8}"/>
              </a:ext>
            </a:extLst>
          </p:cNvPr>
          <p:cNvSpPr>
            <a:spLocks noGrp="1"/>
          </p:cNvSpPr>
          <p:nvPr>
            <p:ph type="sldNum" sz="quarter" idx="4"/>
          </p:nvPr>
        </p:nvSpPr>
        <p:spPr>
          <a:xfrm>
            <a:off x="10800523" y="6428359"/>
            <a:ext cx="781877" cy="365125"/>
          </a:xfrm>
        </p:spPr>
        <p:txBody>
          <a:bodyPr/>
          <a:lstStyle/>
          <a:p>
            <a:pPr lvl="0"/>
            <a:fld id="{FCE43C0F-8A7B-3A4B-9DB5-B3472E36E833}" type="slidenum">
              <a:rPr lang="en-GB" noProof="0" smtClean="0"/>
              <a:pPr lvl="0"/>
              <a:t>12</a:t>
            </a:fld>
            <a:endParaRPr lang="en-GB" noProof="0" dirty="0"/>
          </a:p>
        </p:txBody>
      </p:sp>
      <p:graphicFrame>
        <p:nvGraphicFramePr>
          <p:cNvPr id="18" name="Table 17">
            <a:extLst>
              <a:ext uri="{FF2B5EF4-FFF2-40B4-BE49-F238E27FC236}">
                <a16:creationId xmlns:a16="http://schemas.microsoft.com/office/drawing/2014/main" id="{A897352A-63F7-CC6A-CA15-598BFADFB5A7}"/>
              </a:ext>
            </a:extLst>
          </p:cNvPr>
          <p:cNvGraphicFramePr>
            <a:graphicFrameLocks noGrp="1"/>
          </p:cNvGraphicFramePr>
          <p:nvPr>
            <p:extLst>
              <p:ext uri="{D42A27DB-BD31-4B8C-83A1-F6EECF244321}">
                <p14:modId xmlns:p14="http://schemas.microsoft.com/office/powerpoint/2010/main" val="1059121082"/>
              </p:ext>
            </p:extLst>
          </p:nvPr>
        </p:nvGraphicFramePr>
        <p:xfrm>
          <a:off x="3060158" y="4633839"/>
          <a:ext cx="5543376" cy="1096128"/>
        </p:xfrm>
        <a:graphic>
          <a:graphicData uri="http://schemas.openxmlformats.org/drawingml/2006/table">
            <a:tbl>
              <a:tblPr firstRow="1" bandRow="1">
                <a:tableStyleId>{5C22544A-7EE6-4342-B048-85BDC9FD1C3A}</a:tableStyleId>
              </a:tblPr>
              <a:tblGrid>
                <a:gridCol w="1172592">
                  <a:extLst>
                    <a:ext uri="{9D8B030D-6E8A-4147-A177-3AD203B41FA5}">
                      <a16:colId xmlns:a16="http://schemas.microsoft.com/office/drawing/2014/main" val="2564107516"/>
                    </a:ext>
                  </a:extLst>
                </a:gridCol>
                <a:gridCol w="4370784">
                  <a:extLst>
                    <a:ext uri="{9D8B030D-6E8A-4147-A177-3AD203B41FA5}">
                      <a16:colId xmlns:a16="http://schemas.microsoft.com/office/drawing/2014/main" val="965716896"/>
                    </a:ext>
                  </a:extLst>
                </a:gridCol>
              </a:tblGrid>
              <a:tr h="0">
                <a:tc gridSpan="2">
                  <a:txBody>
                    <a:bodyPr/>
                    <a:lstStyle/>
                    <a:p>
                      <a:r>
                        <a:rPr lang="en-GB" sz="1200" noProof="0" dirty="0">
                          <a:latin typeface="Arial" panose="020B0604020202020204" pitchFamily="34" charset="0"/>
                          <a:cs typeface="Arial" panose="020B0604020202020204" pitchFamily="34" charset="0"/>
                        </a:rPr>
                        <a:t>Endpoints</a:t>
                      </a:r>
                    </a:p>
                  </a:txBody>
                  <a:tcPr anchor="ctr"/>
                </a:tc>
                <a:tc hMerge="1">
                  <a:txBody>
                    <a:bodyPr/>
                    <a:lstStyle/>
                    <a:p>
                      <a:endParaRPr lang="en-US" sz="1400" dirty="0">
                        <a:latin typeface="Arial" panose="020B0604020202020204" pitchFamily="34" charset="0"/>
                        <a:cs typeface="Arial" panose="020B0604020202020204" pitchFamily="34" charset="0"/>
                      </a:endParaRPr>
                    </a:p>
                  </a:txBody>
                  <a:tcPr/>
                </a:tc>
                <a:extLst>
                  <a:ext uri="{0D108BD9-81ED-4DB2-BD59-A6C34878D82A}">
                    <a16:rowId xmlns:a16="http://schemas.microsoft.com/office/drawing/2014/main" val="189246813"/>
                  </a:ext>
                </a:extLst>
              </a:tr>
              <a:tr h="145644">
                <a:tc>
                  <a:txBody>
                    <a:bodyPr/>
                    <a:lstStyle/>
                    <a:p>
                      <a:pPr>
                        <a:lnSpc>
                          <a:spcPct val="90000"/>
                        </a:lnSpc>
                      </a:pPr>
                      <a:r>
                        <a:rPr lang="en-GB" sz="1200" b="1" noProof="0" dirty="0">
                          <a:solidFill>
                            <a:schemeClr val="tx1"/>
                          </a:solidFill>
                          <a:latin typeface="Arial" panose="020B0604020202020204" pitchFamily="34" charset="0"/>
                          <a:cs typeface="Arial" panose="020B0604020202020204" pitchFamily="34" charset="0"/>
                        </a:rPr>
                        <a:t>Primary</a:t>
                      </a:r>
                    </a:p>
                  </a:txBody>
                  <a:tcPr anchor="ctr"/>
                </a:tc>
                <a:tc>
                  <a:txBody>
                    <a:bodyPr/>
                    <a:lstStyle/>
                    <a:p>
                      <a:pPr marL="285750" indent="-285750">
                        <a:lnSpc>
                          <a:spcPct val="90000"/>
                        </a:lnSpc>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rwOS, rwPFS, and rwORR stratified by lines of therapy and commonly administered regimens</a:t>
                      </a:r>
                    </a:p>
                  </a:txBody>
                  <a:tcPr marT="36000" marB="36000"/>
                </a:tc>
                <a:extLst>
                  <a:ext uri="{0D108BD9-81ED-4DB2-BD59-A6C34878D82A}">
                    <a16:rowId xmlns:a16="http://schemas.microsoft.com/office/drawing/2014/main" val="2605168049"/>
                  </a:ext>
                </a:extLst>
              </a:tr>
              <a:tr h="145644">
                <a:tc>
                  <a:txBody>
                    <a:bodyPr/>
                    <a:lstStyle/>
                    <a:p>
                      <a:pPr>
                        <a:lnSpc>
                          <a:spcPct val="90000"/>
                        </a:lnSpc>
                      </a:pPr>
                      <a:r>
                        <a:rPr lang="en-GB" sz="1200" b="1" noProof="0" dirty="0">
                          <a:solidFill>
                            <a:schemeClr val="tx1"/>
                          </a:solidFill>
                          <a:latin typeface="Arial" panose="020B0604020202020204" pitchFamily="34" charset="0"/>
                          <a:cs typeface="Arial" panose="020B0604020202020204" pitchFamily="34" charset="0"/>
                        </a:rPr>
                        <a:t>Secondary</a:t>
                      </a:r>
                    </a:p>
                  </a:txBody>
                  <a:tcPr anchor="ctr"/>
                </a:tc>
                <a:tc>
                  <a:txBody>
                    <a:bodyPr/>
                    <a:lstStyle/>
                    <a:p>
                      <a:pPr marL="285750" indent="-285750">
                        <a:lnSpc>
                          <a:spcPct val="90000"/>
                        </a:lnSpc>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rwTTD, rwTTNT, demographics, clinical characteristics and treatment patterns</a:t>
                      </a:r>
                    </a:p>
                  </a:txBody>
                  <a:tcPr/>
                </a:tc>
                <a:extLst>
                  <a:ext uri="{0D108BD9-81ED-4DB2-BD59-A6C34878D82A}">
                    <a16:rowId xmlns:a16="http://schemas.microsoft.com/office/drawing/2014/main" val="562875263"/>
                  </a:ext>
                </a:extLst>
              </a:tr>
            </a:tbl>
          </a:graphicData>
        </a:graphic>
      </p:graphicFrame>
      <p:grpSp>
        <p:nvGrpSpPr>
          <p:cNvPr id="32" name="Group 31">
            <a:extLst>
              <a:ext uri="{FF2B5EF4-FFF2-40B4-BE49-F238E27FC236}">
                <a16:creationId xmlns:a16="http://schemas.microsoft.com/office/drawing/2014/main" id="{1F6E1EC7-2650-08F5-AD09-0DD70CD5E809}"/>
              </a:ext>
            </a:extLst>
          </p:cNvPr>
          <p:cNvGrpSpPr/>
          <p:nvPr/>
        </p:nvGrpSpPr>
        <p:grpSpPr>
          <a:xfrm>
            <a:off x="619210" y="2356609"/>
            <a:ext cx="2124000" cy="2382693"/>
            <a:chOff x="4565994" y="5659441"/>
            <a:chExt cx="2124000" cy="2382693"/>
          </a:xfrm>
        </p:grpSpPr>
        <p:sp>
          <p:nvSpPr>
            <p:cNvPr id="14" name="Rounded Rectangle 13">
              <a:extLst>
                <a:ext uri="{FF2B5EF4-FFF2-40B4-BE49-F238E27FC236}">
                  <a16:creationId xmlns:a16="http://schemas.microsoft.com/office/drawing/2014/main" id="{46970AB6-84AD-898A-DF9D-948F7D9B8CDE}"/>
                </a:ext>
              </a:extLst>
            </p:cNvPr>
            <p:cNvSpPr/>
            <p:nvPr/>
          </p:nvSpPr>
          <p:spPr>
            <a:xfrm>
              <a:off x="4565994" y="5666134"/>
              <a:ext cx="2124000" cy="2376000"/>
            </a:xfrm>
            <a:prstGeom prst="roundRect">
              <a:avLst>
                <a:gd name="adj" fmla="val 6673"/>
              </a:avLst>
            </a:prstGeom>
            <a:solidFill>
              <a:schemeClr val="bg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tIns="432000" rtlCol="0" anchor="t" anchorCtr="0"/>
            <a:lstStyle/>
            <a:p>
              <a:pPr marL="171450" indent="-171450">
                <a:lnSpc>
                  <a:spcPct val="90000"/>
                </a:lnSpc>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Age ≥18 years at diagnosis</a:t>
              </a:r>
            </a:p>
            <a:p>
              <a:pPr marL="171450" indent="-171450">
                <a:lnSpc>
                  <a:spcPct val="90000"/>
                </a:lnSpc>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De novo or recurrent advanced/metastatic NSCLC</a:t>
              </a:r>
            </a:p>
            <a:p>
              <a:pPr marL="171450" indent="-171450">
                <a:lnSpc>
                  <a:spcPct val="90000"/>
                </a:lnSpc>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Activating </a:t>
              </a:r>
              <a:r>
                <a:rPr lang="en-GB" sz="1200" i="1" noProof="0" dirty="0">
                  <a:solidFill>
                    <a:schemeClr val="tx1"/>
                  </a:solidFill>
                  <a:latin typeface="Arial" panose="020B0604020202020204" pitchFamily="34" charset="0"/>
                  <a:cs typeface="Arial" panose="020B0604020202020204" pitchFamily="34" charset="0"/>
                </a:rPr>
                <a:t>HER2</a:t>
              </a:r>
              <a:r>
                <a:rPr lang="en-GB" sz="1200" noProof="0" dirty="0">
                  <a:solidFill>
                    <a:schemeClr val="tx1"/>
                  </a:solidFill>
                  <a:latin typeface="Arial" panose="020B0604020202020204" pitchFamily="34" charset="0"/>
                  <a:cs typeface="Arial" panose="020B0604020202020204" pitchFamily="34" charset="0"/>
                </a:rPr>
                <a:t> mutations</a:t>
              </a:r>
            </a:p>
            <a:p>
              <a:pPr marL="171450" indent="-171450">
                <a:lnSpc>
                  <a:spcPct val="90000"/>
                </a:lnSpc>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No documented non-lung cancer history</a:t>
              </a:r>
            </a:p>
            <a:p>
              <a:pPr marL="171450" indent="-171450">
                <a:lnSpc>
                  <a:spcPct val="90000"/>
                </a:lnSpc>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≥1 evaluable advanced-setting line of therapy</a:t>
              </a:r>
            </a:p>
          </p:txBody>
        </p:sp>
        <p:sp>
          <p:nvSpPr>
            <p:cNvPr id="15" name="Round Same-side Corner of Rectangle 14">
              <a:extLst>
                <a:ext uri="{FF2B5EF4-FFF2-40B4-BE49-F238E27FC236}">
                  <a16:creationId xmlns:a16="http://schemas.microsoft.com/office/drawing/2014/main" id="{C1C0C9E4-4CD7-590B-7EFC-0502AAC9B930}"/>
                </a:ext>
              </a:extLst>
            </p:cNvPr>
            <p:cNvSpPr/>
            <p:nvPr/>
          </p:nvSpPr>
          <p:spPr>
            <a:xfrm>
              <a:off x="4565994" y="5659441"/>
              <a:ext cx="2124000" cy="388383"/>
            </a:xfrm>
            <a:prstGeom prst="round2SameRect">
              <a:avLst>
                <a:gd name="adj1" fmla="val 28005"/>
                <a:gd name="adj2" fmla="val 0"/>
              </a:avLst>
            </a:prstGeom>
            <a:solidFill>
              <a:schemeClr val="accent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tIns="36000" rtlCol="0" anchor="ctr"/>
            <a:lstStyle/>
            <a:p>
              <a:pPr algn="ctr"/>
              <a:r>
                <a:rPr lang="en-GB" sz="1400" b="1" noProof="0" dirty="0">
                  <a:latin typeface="Arial" panose="020B0604020202020204" pitchFamily="34" charset="0"/>
                  <a:cs typeface="Arial" panose="020B0604020202020204" pitchFamily="34" charset="0"/>
                </a:rPr>
                <a:t>        Eligibility criteria</a:t>
              </a:r>
            </a:p>
          </p:txBody>
        </p:sp>
        <p:pic>
          <p:nvPicPr>
            <p:cNvPr id="25" name="Graphic 24" descr="Group of women with solid fill">
              <a:extLst>
                <a:ext uri="{FF2B5EF4-FFF2-40B4-BE49-F238E27FC236}">
                  <a16:creationId xmlns:a16="http://schemas.microsoft.com/office/drawing/2014/main" id="{0FABA3CC-2582-5A32-ADFC-512A28FA5C8E}"/>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4655566" y="5677762"/>
              <a:ext cx="365126" cy="365126"/>
            </a:xfrm>
            <a:prstGeom prst="rect">
              <a:avLst/>
            </a:prstGeom>
          </p:spPr>
        </p:pic>
      </p:grpSp>
      <p:sp>
        <p:nvSpPr>
          <p:cNvPr id="30" name="Rounded Rectangle 29">
            <a:extLst>
              <a:ext uri="{FF2B5EF4-FFF2-40B4-BE49-F238E27FC236}">
                <a16:creationId xmlns:a16="http://schemas.microsoft.com/office/drawing/2014/main" id="{E33B71CF-DA98-FEA6-8FB2-35CCB593DBF7}"/>
              </a:ext>
            </a:extLst>
          </p:cNvPr>
          <p:cNvSpPr/>
          <p:nvPr/>
        </p:nvSpPr>
        <p:spPr>
          <a:xfrm>
            <a:off x="8842728" y="2363302"/>
            <a:ext cx="2640490" cy="2167322"/>
          </a:xfrm>
          <a:prstGeom prst="roundRect">
            <a:avLst>
              <a:gd name="adj" fmla="val 6673"/>
            </a:avLst>
          </a:prstGeom>
          <a:solidFill>
            <a:schemeClr val="bg1"/>
          </a:solidFill>
          <a:ln w="22225">
            <a:solidFill>
              <a:schemeClr val="tx2"/>
            </a:solidFill>
          </a:ln>
          <a:effectLst/>
        </p:spPr>
        <p:style>
          <a:lnRef idx="1">
            <a:schemeClr val="accent1"/>
          </a:lnRef>
          <a:fillRef idx="3">
            <a:schemeClr val="accent1"/>
          </a:fillRef>
          <a:effectRef idx="2">
            <a:schemeClr val="accent1"/>
          </a:effectRef>
          <a:fontRef idx="minor">
            <a:schemeClr val="lt1"/>
          </a:fontRef>
        </p:style>
        <p:txBody>
          <a:bodyPr tIns="432000" rtlCol="0" anchor="t" anchorCtr="0"/>
          <a:lstStyle/>
          <a:p>
            <a:r>
              <a:rPr lang="en-GB" sz="1300" b="1" noProof="0" dirty="0">
                <a:solidFill>
                  <a:schemeClr val="tx1"/>
                </a:solidFill>
                <a:latin typeface="Arial" panose="020B0604020202020204" pitchFamily="34" charset="0"/>
                <a:ea typeface="Aileron" charset="0"/>
                <a:cs typeface="Arial" panose="020B0604020202020204" pitchFamily="34" charset="0"/>
              </a:rPr>
              <a:t>Complete curated cohort </a:t>
            </a:r>
            <a:r>
              <a:rPr lang="en-GB" sz="1300" noProof="0" dirty="0">
                <a:solidFill>
                  <a:schemeClr val="tx1"/>
                </a:solidFill>
                <a:latin typeface="Arial" panose="020B0604020202020204" pitchFamily="34" charset="0"/>
                <a:ea typeface="Aileron" charset="0"/>
                <a:cs typeface="Arial" panose="020B0604020202020204" pitchFamily="34" charset="0"/>
              </a:rPr>
              <a:t>(N=164): patients with a </a:t>
            </a:r>
            <a:r>
              <a:rPr lang="en-GB" sz="1300" i="1" noProof="0" dirty="0">
                <a:solidFill>
                  <a:schemeClr val="tx1"/>
                </a:solidFill>
                <a:latin typeface="Arial" panose="020B0604020202020204" pitchFamily="34" charset="0"/>
                <a:ea typeface="Aileron" charset="0"/>
                <a:cs typeface="Arial" panose="020B0604020202020204" pitchFamily="34" charset="0"/>
              </a:rPr>
              <a:t>HER2 </a:t>
            </a:r>
            <a:r>
              <a:rPr lang="en-GB" sz="1300" noProof="0" dirty="0">
                <a:solidFill>
                  <a:schemeClr val="tx1"/>
                </a:solidFill>
                <a:latin typeface="Arial" panose="020B0604020202020204" pitchFamily="34" charset="0"/>
                <a:ea typeface="Aileron" charset="0"/>
                <a:cs typeface="Arial" panose="020B0604020202020204" pitchFamily="34" charset="0"/>
              </a:rPr>
              <a:t>activating mutation</a:t>
            </a:r>
          </a:p>
          <a:p>
            <a:endParaRPr lang="en-GB" sz="600" noProof="0" dirty="0">
              <a:solidFill>
                <a:schemeClr val="tx1"/>
              </a:solidFill>
              <a:latin typeface="Arial" panose="020B0604020202020204" pitchFamily="34" charset="0"/>
              <a:ea typeface="Aileron" charset="0"/>
              <a:cs typeface="Arial" panose="020B0604020202020204" pitchFamily="34" charset="0"/>
            </a:endParaRPr>
          </a:p>
          <a:p>
            <a:r>
              <a:rPr lang="en-GB" sz="1300" b="1" noProof="0" dirty="0">
                <a:solidFill>
                  <a:schemeClr val="tx1"/>
                </a:solidFill>
                <a:latin typeface="Arial" panose="020B0604020202020204" pitchFamily="34" charset="0"/>
                <a:ea typeface="Aileron" charset="0"/>
                <a:cs typeface="Arial" panose="020B0604020202020204" pitchFamily="34" charset="0"/>
              </a:rPr>
              <a:t>Treatment response subgroup </a:t>
            </a:r>
            <a:r>
              <a:rPr lang="en-GB" sz="1300" noProof="0" dirty="0">
                <a:solidFill>
                  <a:schemeClr val="tx1"/>
                </a:solidFill>
                <a:latin typeface="Arial" panose="020B0604020202020204" pitchFamily="34" charset="0"/>
                <a:ea typeface="Aileron" charset="0"/>
                <a:cs typeface="Arial" panose="020B0604020202020204" pitchFamily="34" charset="0"/>
              </a:rPr>
              <a:t>(N=64): patients treated with </a:t>
            </a:r>
            <a:r>
              <a:rPr lang="en-GB" sz="1400" dirty="0">
                <a:solidFill>
                  <a:schemeClr val="tx1"/>
                </a:solidFill>
                <a:latin typeface="Arial" panose="020B0604020202020204" pitchFamily="34" charset="0"/>
                <a:cs typeface="Arial" panose="020B0604020202020204" pitchFamily="34" charset="0"/>
              </a:rPr>
              <a:t>≥ </a:t>
            </a:r>
            <a:r>
              <a:rPr lang="en-GB" sz="1300" noProof="0" dirty="0">
                <a:solidFill>
                  <a:schemeClr val="tx1"/>
                </a:solidFill>
                <a:latin typeface="Arial" panose="020B0604020202020204" pitchFamily="34" charset="0"/>
                <a:ea typeface="Aileron" charset="0"/>
                <a:cs typeface="Arial" panose="020B0604020202020204" pitchFamily="34" charset="0"/>
              </a:rPr>
              <a:t>1 line of systemic therapy in the advanced setting</a:t>
            </a:r>
          </a:p>
        </p:txBody>
      </p:sp>
      <p:sp>
        <p:nvSpPr>
          <p:cNvPr id="31" name="Round Same-side Corner of Rectangle 30">
            <a:extLst>
              <a:ext uri="{FF2B5EF4-FFF2-40B4-BE49-F238E27FC236}">
                <a16:creationId xmlns:a16="http://schemas.microsoft.com/office/drawing/2014/main" id="{0CB0AA6A-A4CD-A7E2-83C2-087098727D27}"/>
              </a:ext>
            </a:extLst>
          </p:cNvPr>
          <p:cNvSpPr/>
          <p:nvPr/>
        </p:nvSpPr>
        <p:spPr>
          <a:xfrm>
            <a:off x="8842728" y="2356609"/>
            <a:ext cx="2640197" cy="388383"/>
          </a:xfrm>
          <a:prstGeom prst="round2SameRect">
            <a:avLst>
              <a:gd name="adj1" fmla="val 28005"/>
              <a:gd name="adj2" fmla="val 0"/>
            </a:avLst>
          </a:prstGeom>
          <a:solidFill>
            <a:schemeClr val="tx2"/>
          </a:solidFill>
          <a:ln w="22225">
            <a:solidFill>
              <a:schemeClr val="tx2"/>
            </a:solidFill>
          </a:ln>
          <a:effectLst/>
        </p:spPr>
        <p:style>
          <a:lnRef idx="1">
            <a:schemeClr val="accent1"/>
          </a:lnRef>
          <a:fillRef idx="3">
            <a:schemeClr val="accent1"/>
          </a:fillRef>
          <a:effectRef idx="2">
            <a:schemeClr val="accent1"/>
          </a:effectRef>
          <a:fontRef idx="minor">
            <a:schemeClr val="lt1"/>
          </a:fontRef>
        </p:style>
        <p:txBody>
          <a:bodyPr tIns="36000" rtlCol="0" anchor="ctr"/>
          <a:lstStyle/>
          <a:p>
            <a:pPr algn="ctr"/>
            <a:r>
              <a:rPr lang="en-GB" sz="1400" b="1" noProof="0" dirty="0">
                <a:latin typeface="Arial" panose="020B0604020202020204" pitchFamily="34" charset="0"/>
                <a:cs typeface="Arial" panose="020B0604020202020204" pitchFamily="34" charset="0"/>
              </a:rPr>
              <a:t>Analysis cohorts</a:t>
            </a:r>
          </a:p>
        </p:txBody>
      </p:sp>
      <p:grpSp>
        <p:nvGrpSpPr>
          <p:cNvPr id="33" name="Group 32">
            <a:extLst>
              <a:ext uri="{FF2B5EF4-FFF2-40B4-BE49-F238E27FC236}">
                <a16:creationId xmlns:a16="http://schemas.microsoft.com/office/drawing/2014/main" id="{0272FFE0-0D5A-2327-820E-2BE498214F75}"/>
              </a:ext>
            </a:extLst>
          </p:cNvPr>
          <p:cNvGrpSpPr/>
          <p:nvPr/>
        </p:nvGrpSpPr>
        <p:grpSpPr>
          <a:xfrm>
            <a:off x="3034748" y="2356609"/>
            <a:ext cx="2700000" cy="2202693"/>
            <a:chOff x="4565994" y="5659441"/>
            <a:chExt cx="2700000" cy="2202693"/>
          </a:xfrm>
        </p:grpSpPr>
        <p:sp>
          <p:nvSpPr>
            <p:cNvPr id="34" name="Rounded Rectangle 33">
              <a:extLst>
                <a:ext uri="{FF2B5EF4-FFF2-40B4-BE49-F238E27FC236}">
                  <a16:creationId xmlns:a16="http://schemas.microsoft.com/office/drawing/2014/main" id="{4B07896B-1B7E-C9FB-6435-9C5F802B8334}"/>
                </a:ext>
              </a:extLst>
            </p:cNvPr>
            <p:cNvSpPr/>
            <p:nvPr/>
          </p:nvSpPr>
          <p:spPr>
            <a:xfrm>
              <a:off x="4565994" y="5666134"/>
              <a:ext cx="2700000" cy="2196000"/>
            </a:xfrm>
            <a:prstGeom prst="roundRect">
              <a:avLst>
                <a:gd name="adj" fmla="val 6673"/>
              </a:avLst>
            </a:prstGeom>
            <a:solidFill>
              <a:schemeClr val="bg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tIns="432000" rtlCol="0" anchor="t" anchorCtr="0"/>
            <a:lstStyle/>
            <a:p>
              <a:pPr>
                <a:lnSpc>
                  <a:spcPct val="90000"/>
                </a:lnSpc>
                <a:buClr>
                  <a:schemeClr val="accent1"/>
                </a:buClr>
              </a:pPr>
              <a:r>
                <a:rPr lang="en-GB" sz="1200" b="1" noProof="0" dirty="0">
                  <a:solidFill>
                    <a:schemeClr val="tx1"/>
                  </a:solidFill>
                  <a:latin typeface="Arial" panose="020B0604020202020204" pitchFamily="34" charset="0"/>
                  <a:cs typeface="Arial" panose="020B0604020202020204" pitchFamily="34" charset="0"/>
                </a:rPr>
                <a:t>Retrospective cohort study</a:t>
              </a:r>
            </a:p>
            <a:p>
              <a:pPr marL="171450" indent="-171450">
                <a:lnSpc>
                  <a:spcPct val="90000"/>
                </a:lnSpc>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AACR Project GENIE NGS data</a:t>
              </a:r>
            </a:p>
            <a:p>
              <a:pPr marL="171450" indent="-171450">
                <a:lnSpc>
                  <a:spcPct val="90000"/>
                </a:lnSpc>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Sequenced 2016–2023</a:t>
              </a:r>
            </a:p>
            <a:p>
              <a:pPr marL="171450" indent="-171450">
                <a:lnSpc>
                  <a:spcPct val="90000"/>
                </a:lnSpc>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Chart review medical records of patients in the AACR Project GENIE 17.5 registry</a:t>
              </a:r>
            </a:p>
            <a:p>
              <a:pPr marL="171450" indent="-171450">
                <a:lnSpc>
                  <a:spcPct val="90000"/>
                </a:lnSpc>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Additional data sourced from medical records at 5 US </a:t>
              </a:r>
              <a:r>
                <a:rPr lang="en-GB" sz="1200" noProof="0" dirty="0" err="1">
                  <a:solidFill>
                    <a:schemeClr val="tx1"/>
                  </a:solidFill>
                  <a:latin typeface="Arial" panose="020B0604020202020204" pitchFamily="34" charset="0"/>
                  <a:cs typeface="Arial" panose="020B0604020202020204" pitchFamily="34" charset="0"/>
                </a:rPr>
                <a:t>institutions</a:t>
              </a:r>
              <a:r>
                <a:rPr lang="en-GB" sz="1200" baseline="30000" noProof="0" dirty="0" err="1">
                  <a:solidFill>
                    <a:schemeClr val="tx1"/>
                  </a:solidFill>
                  <a:latin typeface="Arial" panose="020B0604020202020204" pitchFamily="34" charset="0"/>
                  <a:cs typeface="Arial" panose="020B0604020202020204" pitchFamily="34" charset="0"/>
                </a:rPr>
                <a:t>a</a:t>
              </a:r>
              <a:r>
                <a:rPr lang="en-GB" sz="1200" noProof="0" dirty="0">
                  <a:solidFill>
                    <a:schemeClr val="tx1"/>
                  </a:solidFill>
                  <a:latin typeface="Arial" panose="020B0604020202020204" pitchFamily="34" charset="0"/>
                  <a:cs typeface="Arial" panose="020B0604020202020204" pitchFamily="34" charset="0"/>
                </a:rPr>
                <a:t> (PRISSMM™ electronic case report forms)</a:t>
              </a:r>
            </a:p>
          </p:txBody>
        </p:sp>
        <p:sp>
          <p:nvSpPr>
            <p:cNvPr id="35" name="Round Same-side Corner of Rectangle 34">
              <a:extLst>
                <a:ext uri="{FF2B5EF4-FFF2-40B4-BE49-F238E27FC236}">
                  <a16:creationId xmlns:a16="http://schemas.microsoft.com/office/drawing/2014/main" id="{DA78F0E7-1E40-4198-EC66-1DEE5F528A41}"/>
                </a:ext>
              </a:extLst>
            </p:cNvPr>
            <p:cNvSpPr/>
            <p:nvPr/>
          </p:nvSpPr>
          <p:spPr>
            <a:xfrm>
              <a:off x="4565994" y="5659441"/>
              <a:ext cx="2700000" cy="388383"/>
            </a:xfrm>
            <a:prstGeom prst="round2SameRect">
              <a:avLst>
                <a:gd name="adj1" fmla="val 28005"/>
                <a:gd name="adj2" fmla="val 0"/>
              </a:avLst>
            </a:prstGeom>
            <a:solidFill>
              <a:schemeClr val="accent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tIns="36000" rtlCol="0" anchor="ctr"/>
            <a:lstStyle/>
            <a:p>
              <a:pPr algn="ctr"/>
              <a:r>
                <a:rPr lang="en-GB" sz="1400" b="1" noProof="0" dirty="0">
                  <a:latin typeface="Arial" panose="020B0604020202020204" pitchFamily="34" charset="0"/>
                  <a:cs typeface="Arial" panose="020B0604020202020204" pitchFamily="34" charset="0"/>
                </a:rPr>
                <a:t>Data sources</a:t>
              </a:r>
            </a:p>
          </p:txBody>
        </p:sp>
      </p:grpSp>
      <p:grpSp>
        <p:nvGrpSpPr>
          <p:cNvPr id="37" name="Group 36">
            <a:extLst>
              <a:ext uri="{FF2B5EF4-FFF2-40B4-BE49-F238E27FC236}">
                <a16:creationId xmlns:a16="http://schemas.microsoft.com/office/drawing/2014/main" id="{2E02C6D9-9E64-89E5-6369-42D68D4F6417}"/>
              </a:ext>
            </a:extLst>
          </p:cNvPr>
          <p:cNvGrpSpPr/>
          <p:nvPr/>
        </p:nvGrpSpPr>
        <p:grpSpPr>
          <a:xfrm>
            <a:off x="5903534" y="2356609"/>
            <a:ext cx="2700000" cy="2174015"/>
            <a:chOff x="4565994" y="5659441"/>
            <a:chExt cx="2700000" cy="2174015"/>
          </a:xfrm>
        </p:grpSpPr>
        <p:sp>
          <p:nvSpPr>
            <p:cNvPr id="38" name="Rounded Rectangle 37">
              <a:extLst>
                <a:ext uri="{FF2B5EF4-FFF2-40B4-BE49-F238E27FC236}">
                  <a16:creationId xmlns:a16="http://schemas.microsoft.com/office/drawing/2014/main" id="{CF1155AF-11AE-68AD-64F6-358B890557EF}"/>
                </a:ext>
              </a:extLst>
            </p:cNvPr>
            <p:cNvSpPr/>
            <p:nvPr/>
          </p:nvSpPr>
          <p:spPr>
            <a:xfrm>
              <a:off x="4565994" y="5666134"/>
              <a:ext cx="2700000" cy="2167322"/>
            </a:xfrm>
            <a:prstGeom prst="roundRect">
              <a:avLst>
                <a:gd name="adj" fmla="val 6673"/>
              </a:avLst>
            </a:prstGeom>
            <a:solidFill>
              <a:schemeClr val="bg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tIns="432000" rtlCol="0" anchor="t" anchorCtr="0"/>
            <a:lstStyle/>
            <a:p>
              <a:pPr marL="171450" indent="-171450">
                <a:lnSpc>
                  <a:spcPct val="90000"/>
                </a:lnSpc>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Diagnosis of NSCLC, </a:t>
              </a:r>
              <a:r>
                <a:rPr lang="en-GB" sz="1200" i="1" noProof="0" dirty="0">
                  <a:solidFill>
                    <a:schemeClr val="tx1"/>
                  </a:solidFill>
                  <a:latin typeface="Arial" panose="020B0604020202020204" pitchFamily="34" charset="0"/>
                  <a:cs typeface="Arial" panose="020B0604020202020204" pitchFamily="34" charset="0"/>
                </a:rPr>
                <a:t>HER2 </a:t>
              </a:r>
              <a:r>
                <a:rPr lang="en-GB" sz="1200" noProof="0" dirty="0">
                  <a:solidFill>
                    <a:schemeClr val="tx1"/>
                  </a:solidFill>
                  <a:latin typeface="Arial" panose="020B0604020202020204" pitchFamily="34" charset="0"/>
                  <a:cs typeface="Arial" panose="020B0604020202020204" pitchFamily="34" charset="0"/>
                </a:rPr>
                <a:t>mutation status, and date of sequencing sourced from the AACR Project GENIE</a:t>
              </a:r>
            </a:p>
            <a:p>
              <a:pPr marL="171450" indent="-171450">
                <a:lnSpc>
                  <a:spcPct val="90000"/>
                </a:lnSpc>
                <a:buClr>
                  <a:schemeClr val="accent1"/>
                </a:buClr>
                <a:buFont typeface="Arial" panose="020B0604020202020204" pitchFamily="34" charset="0"/>
                <a:buChar char="•"/>
              </a:pPr>
              <a:r>
                <a:rPr lang="en-GB" sz="1200" noProof="0" dirty="0">
                  <a:solidFill>
                    <a:schemeClr val="tx1"/>
                  </a:solidFill>
                  <a:latin typeface="Arial" panose="020B0604020202020204" pitchFamily="34" charset="0"/>
                  <a:cs typeface="Arial" panose="020B0604020202020204" pitchFamily="34" charset="0"/>
                </a:rPr>
                <a:t>Current analyses are all descriptive in nature</a:t>
              </a:r>
            </a:p>
          </p:txBody>
        </p:sp>
        <p:sp>
          <p:nvSpPr>
            <p:cNvPr id="39" name="Round Same-side Corner of Rectangle 38">
              <a:extLst>
                <a:ext uri="{FF2B5EF4-FFF2-40B4-BE49-F238E27FC236}">
                  <a16:creationId xmlns:a16="http://schemas.microsoft.com/office/drawing/2014/main" id="{95471142-043C-1CB0-9786-D44EA386401A}"/>
                </a:ext>
              </a:extLst>
            </p:cNvPr>
            <p:cNvSpPr/>
            <p:nvPr/>
          </p:nvSpPr>
          <p:spPr>
            <a:xfrm>
              <a:off x="4565994" y="5659441"/>
              <a:ext cx="2700000" cy="388383"/>
            </a:xfrm>
            <a:prstGeom prst="round2SameRect">
              <a:avLst>
                <a:gd name="adj1" fmla="val 28005"/>
                <a:gd name="adj2" fmla="val 0"/>
              </a:avLst>
            </a:prstGeom>
            <a:solidFill>
              <a:schemeClr val="accent1"/>
            </a:solidFill>
            <a:ln w="22225">
              <a:solidFill>
                <a:schemeClr val="accent1"/>
              </a:solidFill>
            </a:ln>
            <a:effectLst/>
          </p:spPr>
          <p:style>
            <a:lnRef idx="1">
              <a:schemeClr val="accent1"/>
            </a:lnRef>
            <a:fillRef idx="3">
              <a:schemeClr val="accent1"/>
            </a:fillRef>
            <a:effectRef idx="2">
              <a:schemeClr val="accent1"/>
            </a:effectRef>
            <a:fontRef idx="minor">
              <a:schemeClr val="lt1"/>
            </a:fontRef>
          </p:style>
          <p:txBody>
            <a:bodyPr tIns="36000" rtlCol="0" anchor="ctr"/>
            <a:lstStyle/>
            <a:p>
              <a:pPr algn="ctr"/>
              <a:r>
                <a:rPr lang="en-GB" sz="1400" b="1" noProof="0" dirty="0">
                  <a:latin typeface="Arial" panose="020B0604020202020204" pitchFamily="34" charset="0"/>
                  <a:cs typeface="Arial" panose="020B0604020202020204" pitchFamily="34" charset="0"/>
                </a:rPr>
                <a:t>Data analysis</a:t>
              </a:r>
            </a:p>
          </p:txBody>
        </p:sp>
      </p:grpSp>
      <p:sp>
        <p:nvSpPr>
          <p:cNvPr id="41" name="Triangle 40">
            <a:extLst>
              <a:ext uri="{FF2B5EF4-FFF2-40B4-BE49-F238E27FC236}">
                <a16:creationId xmlns:a16="http://schemas.microsoft.com/office/drawing/2014/main" id="{6692D2D2-058C-E29E-D188-B9C0F27A67BA}"/>
              </a:ext>
            </a:extLst>
          </p:cNvPr>
          <p:cNvSpPr/>
          <p:nvPr/>
        </p:nvSpPr>
        <p:spPr>
          <a:xfrm rot="5400000">
            <a:off x="2630765" y="3482498"/>
            <a:ext cx="576064" cy="155800"/>
          </a:xfrm>
          <a:prstGeom prst="triangle">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noProof="0" dirty="0"/>
          </a:p>
        </p:txBody>
      </p:sp>
      <p:pic>
        <p:nvPicPr>
          <p:cNvPr id="42" name="Graphic 41" descr="Folder Search with solid fill">
            <a:extLst>
              <a:ext uri="{FF2B5EF4-FFF2-40B4-BE49-F238E27FC236}">
                <a16:creationId xmlns:a16="http://schemas.microsoft.com/office/drawing/2014/main" id="{C5F39FAD-5905-9F16-C1D9-16A97B1DB08C}"/>
              </a:ext>
            </a:extLst>
          </p:cNvPr>
          <p:cNvPicPr>
            <a:picLocks noChangeAspect="1"/>
          </p:cNvPicPr>
          <p:nvPr/>
        </p:nvPicPr>
        <p:blipFill>
          <a:blip>
            <a:extLst>
              <a:ext uri="{96DAC541-7B7A-43D3-8B79-37D633B846F1}">
                <asvg:svgBlip xmlns:asvg="http://schemas.microsoft.com/office/drawing/2016/SVG/main" r:embed="rId4"/>
              </a:ext>
            </a:extLst>
          </a:blip>
          <a:stretch>
            <a:fillRect/>
          </a:stretch>
        </p:blipFill>
        <p:spPr>
          <a:xfrm>
            <a:off x="5945890" y="2348880"/>
            <a:ext cx="433358" cy="433358"/>
          </a:xfrm>
          <a:prstGeom prst="rect">
            <a:avLst/>
          </a:prstGeom>
        </p:spPr>
      </p:pic>
      <p:pic>
        <p:nvPicPr>
          <p:cNvPr id="44" name="Graphic 43" descr="Document outline">
            <a:extLst>
              <a:ext uri="{FF2B5EF4-FFF2-40B4-BE49-F238E27FC236}">
                <a16:creationId xmlns:a16="http://schemas.microsoft.com/office/drawing/2014/main" id="{E7A83535-7C51-23B6-4AA6-B7DF13CC0A7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5179775" y="2352486"/>
            <a:ext cx="398812" cy="398812"/>
          </a:xfrm>
          <a:prstGeom prst="rect">
            <a:avLst/>
          </a:prstGeom>
        </p:spPr>
      </p:pic>
      <p:pic>
        <p:nvPicPr>
          <p:cNvPr id="45" name="Graphic 44" descr="Document outline">
            <a:extLst>
              <a:ext uri="{FF2B5EF4-FFF2-40B4-BE49-F238E27FC236}">
                <a16:creationId xmlns:a16="http://schemas.microsoft.com/office/drawing/2014/main" id="{19523DED-6D50-8F5F-52C2-922AEEDA2B7A}"/>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3095161" y="2352486"/>
            <a:ext cx="398812" cy="398812"/>
          </a:xfrm>
          <a:prstGeom prst="rect">
            <a:avLst/>
          </a:prstGeom>
        </p:spPr>
      </p:pic>
      <p:sp>
        <p:nvSpPr>
          <p:cNvPr id="46" name="TextBox 45">
            <a:extLst>
              <a:ext uri="{FF2B5EF4-FFF2-40B4-BE49-F238E27FC236}">
                <a16:creationId xmlns:a16="http://schemas.microsoft.com/office/drawing/2014/main" id="{87B80CC0-CF1B-24BE-4F1D-6B2A780EA1BD}"/>
              </a:ext>
            </a:extLst>
          </p:cNvPr>
          <p:cNvSpPr txBox="1"/>
          <p:nvPr/>
        </p:nvSpPr>
        <p:spPr>
          <a:xfrm>
            <a:off x="623392" y="4815227"/>
            <a:ext cx="2217505" cy="923330"/>
          </a:xfrm>
          <a:prstGeom prst="rect">
            <a:avLst/>
          </a:prstGeom>
          <a:noFill/>
        </p:spPr>
        <p:txBody>
          <a:bodyPr wrap="square" lIns="0" tIns="0" rIns="0" bIns="0" rtlCol="0">
            <a:spAutoFit/>
          </a:bodyPr>
          <a:lstStyle/>
          <a:p>
            <a:pPr>
              <a:spcAft>
                <a:spcPts val="300"/>
              </a:spcAft>
            </a:pPr>
            <a:r>
              <a:rPr lang="en-GB" sz="1000" baseline="30000" noProof="0" dirty="0">
                <a:latin typeface="Arial" panose="020B0604020202020204" pitchFamily="34" charset="0"/>
                <a:ea typeface="Aileron" charset="0"/>
                <a:cs typeface="Arial" panose="020B0604020202020204" pitchFamily="34" charset="0"/>
              </a:rPr>
              <a:t>a</a:t>
            </a:r>
            <a:r>
              <a:rPr lang="en-GB" sz="1000" noProof="0" dirty="0">
                <a:latin typeface="Arial" panose="020B0604020202020204" pitchFamily="34" charset="0"/>
                <a:ea typeface="Aileron" charset="0"/>
                <a:cs typeface="Arial" panose="020B0604020202020204" pitchFamily="34" charset="0"/>
              </a:rPr>
              <a:t> Memorial Sloan Kettering Cancer </a:t>
            </a:r>
            <a:br>
              <a:rPr lang="en-GB" sz="1000" noProof="0" dirty="0">
                <a:latin typeface="Arial" panose="020B0604020202020204" pitchFamily="34" charset="0"/>
                <a:ea typeface="Aileron" charset="0"/>
                <a:cs typeface="Arial" panose="020B0604020202020204" pitchFamily="34" charset="0"/>
              </a:rPr>
            </a:br>
            <a:r>
              <a:rPr lang="en-GB" sz="1000" noProof="0" dirty="0">
                <a:latin typeface="Arial" panose="020B0604020202020204" pitchFamily="34" charset="0"/>
                <a:ea typeface="Aileron" charset="0"/>
                <a:cs typeface="Arial" panose="020B0604020202020204" pitchFamily="34" charset="0"/>
              </a:rPr>
              <a:t>Center (n=71), Dana-Farber Cancer </a:t>
            </a:r>
            <a:br>
              <a:rPr lang="en-GB" sz="1000" noProof="0" dirty="0">
                <a:latin typeface="Arial" panose="020B0604020202020204" pitchFamily="34" charset="0"/>
                <a:ea typeface="Aileron" charset="0"/>
                <a:cs typeface="Arial" panose="020B0604020202020204" pitchFamily="34" charset="0"/>
              </a:rPr>
            </a:br>
            <a:r>
              <a:rPr lang="en-GB" sz="1000" noProof="0" dirty="0">
                <a:latin typeface="Arial" panose="020B0604020202020204" pitchFamily="34" charset="0"/>
                <a:ea typeface="Aileron" charset="0"/>
                <a:cs typeface="Arial" panose="020B0604020202020204" pitchFamily="34" charset="0"/>
              </a:rPr>
              <a:t>Institute (n=31), Columbia University </a:t>
            </a:r>
            <a:br>
              <a:rPr lang="en-GB" sz="1000" noProof="0" dirty="0">
                <a:latin typeface="Arial" panose="020B0604020202020204" pitchFamily="34" charset="0"/>
                <a:ea typeface="Aileron" charset="0"/>
                <a:cs typeface="Arial" panose="020B0604020202020204" pitchFamily="34" charset="0"/>
              </a:rPr>
            </a:br>
            <a:r>
              <a:rPr lang="en-GB" sz="1000" noProof="0" dirty="0">
                <a:latin typeface="Arial" panose="020B0604020202020204" pitchFamily="34" charset="0"/>
                <a:ea typeface="Aileron" charset="0"/>
                <a:cs typeface="Arial" panose="020B0604020202020204" pitchFamily="34" charset="0"/>
              </a:rPr>
              <a:t>(n=25), University of California, </a:t>
            </a:r>
            <a:br>
              <a:rPr lang="en-GB" sz="1000" noProof="0" dirty="0">
                <a:latin typeface="Arial" panose="020B0604020202020204" pitchFamily="34" charset="0"/>
                <a:ea typeface="Aileron" charset="0"/>
                <a:cs typeface="Arial" panose="020B0604020202020204" pitchFamily="34" charset="0"/>
              </a:rPr>
            </a:br>
            <a:r>
              <a:rPr lang="en-GB" sz="1000" noProof="0" dirty="0">
                <a:latin typeface="Arial" panose="020B0604020202020204" pitchFamily="34" charset="0"/>
                <a:ea typeface="Aileron" charset="0"/>
                <a:cs typeface="Arial" panose="020B0604020202020204" pitchFamily="34" charset="0"/>
              </a:rPr>
              <a:t>San Francisco (n=21), Providence </a:t>
            </a:r>
            <a:br>
              <a:rPr lang="en-GB" sz="1000" noProof="0" dirty="0">
                <a:latin typeface="Arial" panose="020B0604020202020204" pitchFamily="34" charset="0"/>
                <a:ea typeface="Aileron" charset="0"/>
                <a:cs typeface="Arial" panose="020B0604020202020204" pitchFamily="34" charset="0"/>
              </a:rPr>
            </a:br>
            <a:r>
              <a:rPr lang="en-GB" sz="1000" noProof="0" dirty="0">
                <a:latin typeface="Arial" panose="020B0604020202020204" pitchFamily="34" charset="0"/>
                <a:ea typeface="Aileron" charset="0"/>
                <a:cs typeface="Arial" panose="020B0604020202020204" pitchFamily="34" charset="0"/>
              </a:rPr>
              <a:t>Cancer Institute (n=16)</a:t>
            </a:r>
          </a:p>
        </p:txBody>
      </p:sp>
    </p:spTree>
    <p:extLst>
      <p:ext uri="{BB962C8B-B14F-4D97-AF65-F5344CB8AC3E}">
        <p14:creationId xmlns:p14="http://schemas.microsoft.com/office/powerpoint/2010/main" val="4945654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92C9F-735B-C2FE-9AED-2A4C6D04CDC5}"/>
            </a:ext>
          </a:extLst>
        </p:cNvPr>
        <p:cNvGrpSpPr/>
        <p:nvPr/>
      </p:nvGrpSpPr>
      <p:grpSpPr>
        <a:xfrm>
          <a:off x="0" y="0"/>
          <a:ext cx="0" cy="0"/>
          <a:chOff x="0" y="0"/>
          <a:chExt cx="0" cy="0"/>
        </a:xfrm>
      </p:grpSpPr>
      <p:sp>
        <p:nvSpPr>
          <p:cNvPr id="12" name="Text Placeholder 11">
            <a:extLst>
              <a:ext uri="{FF2B5EF4-FFF2-40B4-BE49-F238E27FC236}">
                <a16:creationId xmlns:a16="http://schemas.microsoft.com/office/drawing/2014/main" id="{23967519-FCD5-FBFD-F9D1-2536535A5B5E}"/>
              </a:ext>
            </a:extLst>
          </p:cNvPr>
          <p:cNvSpPr>
            <a:spLocks noGrp="1"/>
          </p:cNvSpPr>
          <p:nvPr>
            <p:ph type="body" idx="1"/>
          </p:nvPr>
        </p:nvSpPr>
        <p:spPr>
          <a:xfrm>
            <a:off x="609600" y="1214362"/>
            <a:ext cx="5414392" cy="702470"/>
          </a:xfrm>
        </p:spPr>
        <p:txBody>
          <a:bodyPr/>
          <a:lstStyle/>
          <a:p>
            <a:r>
              <a:rPr lang="en-GB" noProof="0" dirty="0">
                <a:solidFill>
                  <a:schemeClr val="accent1"/>
                </a:solidFill>
                <a:ea typeface="Aileron" charset="0"/>
              </a:rPr>
              <a:t>PATIENTS AND TREATMENT PATTERNS</a:t>
            </a:r>
          </a:p>
          <a:p>
            <a:endParaRPr lang="en-GB" noProof="0" dirty="0"/>
          </a:p>
        </p:txBody>
      </p:sp>
      <p:sp>
        <p:nvSpPr>
          <p:cNvPr id="6" name="Title 5">
            <a:extLst>
              <a:ext uri="{FF2B5EF4-FFF2-40B4-BE49-F238E27FC236}">
                <a16:creationId xmlns:a16="http://schemas.microsoft.com/office/drawing/2014/main" id="{32D5D975-5F2C-9E2C-9566-26268B9296E8}"/>
              </a:ext>
            </a:extLst>
          </p:cNvPr>
          <p:cNvSpPr>
            <a:spLocks noGrp="1"/>
          </p:cNvSpPr>
          <p:nvPr>
            <p:ph type="title"/>
          </p:nvPr>
        </p:nvSpPr>
        <p:spPr/>
        <p:txBody>
          <a:bodyPr/>
          <a:lstStyle/>
          <a:p>
            <a:r>
              <a:rPr lang="en-GB" noProof="0" dirty="0"/>
              <a:t>GENIE registry: efficacy results</a:t>
            </a:r>
          </a:p>
        </p:txBody>
      </p:sp>
      <p:sp>
        <p:nvSpPr>
          <p:cNvPr id="13" name="Content Placeholder 12">
            <a:extLst>
              <a:ext uri="{FF2B5EF4-FFF2-40B4-BE49-F238E27FC236}">
                <a16:creationId xmlns:a16="http://schemas.microsoft.com/office/drawing/2014/main" id="{81709FAD-A97E-56FB-F8B6-7428A5AA86A7}"/>
              </a:ext>
            </a:extLst>
          </p:cNvPr>
          <p:cNvSpPr>
            <a:spLocks noGrp="1"/>
          </p:cNvSpPr>
          <p:nvPr>
            <p:ph sz="quarter" idx="15"/>
          </p:nvPr>
        </p:nvSpPr>
        <p:spPr/>
        <p:txBody>
          <a:bodyPr anchor="b" anchorCtr="0"/>
          <a:lstStyle/>
          <a:p>
            <a:r>
              <a:rPr lang="en-GB" baseline="30000" noProof="0" dirty="0">
                <a:solidFill>
                  <a:schemeClr val="tx2"/>
                </a:solidFill>
              </a:rPr>
              <a:t>a</a:t>
            </a:r>
            <a:r>
              <a:rPr lang="en-GB" noProof="0" dirty="0">
                <a:solidFill>
                  <a:schemeClr val="tx2"/>
                </a:solidFill>
              </a:rPr>
              <a:t> For rwPFS: 1</a:t>
            </a:r>
            <a:r>
              <a:rPr lang="en-GB" baseline="30000" noProof="0" dirty="0">
                <a:solidFill>
                  <a:schemeClr val="tx2"/>
                </a:solidFill>
              </a:rPr>
              <a:t>st</a:t>
            </a:r>
            <a:r>
              <a:rPr lang="en-GB" noProof="0" dirty="0">
                <a:solidFill>
                  <a:schemeClr val="tx2"/>
                </a:solidFill>
              </a:rPr>
              <a:t> line (n=57), 2</a:t>
            </a:r>
            <a:r>
              <a:rPr lang="en-GB" baseline="30000" noProof="0" dirty="0">
                <a:solidFill>
                  <a:schemeClr val="tx2"/>
                </a:solidFill>
              </a:rPr>
              <a:t>nd</a:t>
            </a:r>
            <a:r>
              <a:rPr lang="en-GB" noProof="0" dirty="0">
                <a:solidFill>
                  <a:schemeClr val="tx2"/>
                </a:solidFill>
              </a:rPr>
              <a:t> line (n=36), 3</a:t>
            </a:r>
            <a:r>
              <a:rPr lang="en-GB" baseline="30000" noProof="0" dirty="0">
                <a:solidFill>
                  <a:schemeClr val="tx2"/>
                </a:solidFill>
              </a:rPr>
              <a:t>rd</a:t>
            </a:r>
            <a:r>
              <a:rPr lang="en-GB" noProof="0" dirty="0">
                <a:solidFill>
                  <a:schemeClr val="tx2"/>
                </a:solidFill>
              </a:rPr>
              <a:t> line (n=23)</a:t>
            </a:r>
          </a:p>
          <a:p>
            <a:r>
              <a:rPr lang="en-GB" noProof="0" dirty="0">
                <a:solidFill>
                  <a:schemeClr val="tx2"/>
                </a:solidFill>
              </a:rPr>
              <a:t>CI, confidence interval; rwOS, real-world overall survival; rwPFS, real-world progression-free survival; rwTTNT, real-world time to next treatment</a:t>
            </a:r>
          </a:p>
          <a:p>
            <a:r>
              <a:rPr lang="en-GB" noProof="0" dirty="0">
                <a:solidFill>
                  <a:schemeClr val="tx2"/>
                </a:solidFill>
              </a:rPr>
              <a:t>Kehl K, et al. Abstract 2696P, ESMO 2026 (poster presentation)</a:t>
            </a:r>
          </a:p>
        </p:txBody>
      </p:sp>
      <p:sp>
        <p:nvSpPr>
          <p:cNvPr id="2" name="Slide Number Placeholder 1">
            <a:extLst>
              <a:ext uri="{FF2B5EF4-FFF2-40B4-BE49-F238E27FC236}">
                <a16:creationId xmlns:a16="http://schemas.microsoft.com/office/drawing/2014/main" id="{6A836AE3-C223-CE27-D833-41FEF0BBD2C0}"/>
              </a:ext>
            </a:extLst>
          </p:cNvPr>
          <p:cNvSpPr>
            <a:spLocks noGrp="1"/>
          </p:cNvSpPr>
          <p:nvPr>
            <p:ph type="sldNum" sz="quarter" idx="4"/>
          </p:nvPr>
        </p:nvSpPr>
        <p:spPr/>
        <p:txBody>
          <a:bodyPr/>
          <a:lstStyle/>
          <a:p>
            <a:fld id="{FCE43C0F-8A7B-3A4B-9DB5-B3472E36E833}" type="slidenum">
              <a:rPr lang="en-GB" noProof="0" smtClean="0"/>
              <a:pPr/>
              <a:t>13</a:t>
            </a:fld>
            <a:endParaRPr lang="en-GB" noProof="0" dirty="0"/>
          </a:p>
        </p:txBody>
      </p:sp>
      <p:graphicFrame>
        <p:nvGraphicFramePr>
          <p:cNvPr id="7" name="Table 6">
            <a:extLst>
              <a:ext uri="{FF2B5EF4-FFF2-40B4-BE49-F238E27FC236}">
                <a16:creationId xmlns:a16="http://schemas.microsoft.com/office/drawing/2014/main" id="{A8C2342D-35BB-FCDB-50A7-A139D597FD18}"/>
              </a:ext>
            </a:extLst>
          </p:cNvPr>
          <p:cNvGraphicFramePr>
            <a:graphicFrameLocks noGrp="1"/>
          </p:cNvGraphicFramePr>
          <p:nvPr>
            <p:extLst>
              <p:ext uri="{D42A27DB-BD31-4B8C-83A1-F6EECF244321}">
                <p14:modId xmlns:p14="http://schemas.microsoft.com/office/powerpoint/2010/main" val="1046709464"/>
              </p:ext>
            </p:extLst>
          </p:nvPr>
        </p:nvGraphicFramePr>
        <p:xfrm>
          <a:off x="6168008" y="2045403"/>
          <a:ext cx="5652456" cy="2011680"/>
        </p:xfrm>
        <a:graphic>
          <a:graphicData uri="http://schemas.openxmlformats.org/drawingml/2006/table">
            <a:tbl>
              <a:tblPr firstRow="1" bandRow="1">
                <a:tableStyleId>{5C22544A-7EE6-4342-B048-85BDC9FD1C3A}</a:tableStyleId>
              </a:tblPr>
              <a:tblGrid>
                <a:gridCol w="1548000">
                  <a:extLst>
                    <a:ext uri="{9D8B030D-6E8A-4147-A177-3AD203B41FA5}">
                      <a16:colId xmlns:a16="http://schemas.microsoft.com/office/drawing/2014/main" val="2299790878"/>
                    </a:ext>
                  </a:extLst>
                </a:gridCol>
                <a:gridCol w="1368152">
                  <a:extLst>
                    <a:ext uri="{9D8B030D-6E8A-4147-A177-3AD203B41FA5}">
                      <a16:colId xmlns:a16="http://schemas.microsoft.com/office/drawing/2014/main" val="1522288918"/>
                    </a:ext>
                  </a:extLst>
                </a:gridCol>
                <a:gridCol w="1368152">
                  <a:extLst>
                    <a:ext uri="{9D8B030D-6E8A-4147-A177-3AD203B41FA5}">
                      <a16:colId xmlns:a16="http://schemas.microsoft.com/office/drawing/2014/main" val="503118473"/>
                    </a:ext>
                  </a:extLst>
                </a:gridCol>
                <a:gridCol w="1368152">
                  <a:extLst>
                    <a:ext uri="{9D8B030D-6E8A-4147-A177-3AD203B41FA5}">
                      <a16:colId xmlns:a16="http://schemas.microsoft.com/office/drawing/2014/main" val="1188969982"/>
                    </a:ext>
                  </a:extLst>
                </a:gridCol>
              </a:tblGrid>
              <a:tr h="914400">
                <a:tc>
                  <a:txBody>
                    <a:bodyPr/>
                    <a:lstStyle/>
                    <a:p>
                      <a:pPr>
                        <a:buNone/>
                      </a:pPr>
                      <a:r>
                        <a:rPr lang="en-GB" sz="1400" b="1" noProof="0" dirty="0">
                          <a:solidFill>
                            <a:schemeClr val="bg1"/>
                          </a:solidFill>
                          <a:latin typeface="Arial" panose="020B0604020202020204" pitchFamily="34" charset="0"/>
                          <a:cs typeface="Arial" panose="020B0604020202020204" pitchFamily="34" charset="0"/>
                        </a:rPr>
                        <a:t>Median (95% CI), months</a:t>
                      </a:r>
                    </a:p>
                  </a:txBody>
                  <a:tcPr marL="72000" marR="36000" anchor="ctr">
                    <a:solidFill>
                      <a:schemeClr val="accent1"/>
                    </a:solidFill>
                  </a:tcPr>
                </a:tc>
                <a:tc>
                  <a:txBody>
                    <a:bodyPr/>
                    <a:lstStyle/>
                    <a:p>
                      <a:pPr algn="ctr">
                        <a:buNone/>
                      </a:pPr>
                      <a:r>
                        <a:rPr lang="en-GB" sz="1400" b="1" noProof="0" dirty="0">
                          <a:solidFill>
                            <a:schemeClr val="bg1"/>
                          </a:solidFill>
                          <a:latin typeface="Arial" panose="020B0604020202020204" pitchFamily="34" charset="0"/>
                          <a:cs typeface="Arial" panose="020B0604020202020204" pitchFamily="34" charset="0"/>
                        </a:rPr>
                        <a:t>1</a:t>
                      </a:r>
                      <a:r>
                        <a:rPr lang="en-GB" sz="1400" b="1" baseline="30000" noProof="0" dirty="0">
                          <a:solidFill>
                            <a:schemeClr val="bg1"/>
                          </a:solidFill>
                          <a:latin typeface="Arial" panose="020B0604020202020204" pitchFamily="34" charset="0"/>
                          <a:cs typeface="Arial" panose="020B0604020202020204" pitchFamily="34" charset="0"/>
                        </a:rPr>
                        <a:t>st</a:t>
                      </a:r>
                      <a:r>
                        <a:rPr lang="en-GB" sz="1400" b="1" noProof="0" dirty="0">
                          <a:solidFill>
                            <a:schemeClr val="bg1"/>
                          </a:solidFill>
                          <a:latin typeface="Arial" panose="020B0604020202020204" pitchFamily="34" charset="0"/>
                          <a:cs typeface="Arial" panose="020B0604020202020204" pitchFamily="34" charset="0"/>
                        </a:rPr>
                        <a:t> line</a:t>
                      </a:r>
                    </a:p>
                    <a:p>
                      <a:pPr algn="ctr">
                        <a:buNone/>
                      </a:pPr>
                      <a:r>
                        <a:rPr lang="en-GB" sz="1400" b="1" noProof="0" dirty="0">
                          <a:solidFill>
                            <a:schemeClr val="bg1"/>
                          </a:solidFill>
                          <a:latin typeface="Arial" panose="020B0604020202020204" pitchFamily="34" charset="0"/>
                          <a:cs typeface="Arial" panose="020B0604020202020204" pitchFamily="34" charset="0"/>
                        </a:rPr>
                        <a:t>(n=60)</a:t>
                      </a:r>
                    </a:p>
                  </a:txBody>
                  <a:tcPr marL="36000" marR="36000" anchor="ctr">
                    <a:solidFill>
                      <a:schemeClr val="accent1"/>
                    </a:solidFill>
                  </a:tcPr>
                </a:tc>
                <a:tc>
                  <a:txBody>
                    <a:bodyPr/>
                    <a:lstStyle/>
                    <a:p>
                      <a:pPr algn="ctr">
                        <a:buNone/>
                      </a:pPr>
                      <a:r>
                        <a:rPr lang="en-GB" sz="1400" b="1" noProof="0" dirty="0">
                          <a:solidFill>
                            <a:schemeClr val="bg1"/>
                          </a:solidFill>
                          <a:latin typeface="Arial" panose="020B0604020202020204" pitchFamily="34" charset="0"/>
                          <a:cs typeface="Arial" panose="020B0604020202020204" pitchFamily="34" charset="0"/>
                        </a:rPr>
                        <a:t>2</a:t>
                      </a:r>
                      <a:r>
                        <a:rPr lang="en-GB" sz="1400" b="1" baseline="30000" noProof="0" dirty="0">
                          <a:solidFill>
                            <a:schemeClr val="bg1"/>
                          </a:solidFill>
                          <a:latin typeface="Arial" panose="020B0604020202020204" pitchFamily="34" charset="0"/>
                          <a:cs typeface="Arial" panose="020B0604020202020204" pitchFamily="34" charset="0"/>
                        </a:rPr>
                        <a:t>nd</a:t>
                      </a:r>
                      <a:r>
                        <a:rPr lang="en-GB" sz="1400" b="1" noProof="0" dirty="0">
                          <a:solidFill>
                            <a:schemeClr val="bg1"/>
                          </a:solidFill>
                          <a:latin typeface="Arial" panose="020B0604020202020204" pitchFamily="34" charset="0"/>
                          <a:cs typeface="Arial" panose="020B0604020202020204" pitchFamily="34" charset="0"/>
                        </a:rPr>
                        <a:t> line</a:t>
                      </a:r>
                    </a:p>
                    <a:p>
                      <a:pPr algn="ctr">
                        <a:buNone/>
                      </a:pPr>
                      <a:r>
                        <a:rPr lang="en-GB" sz="1400" b="1" noProof="0" dirty="0">
                          <a:solidFill>
                            <a:schemeClr val="bg1"/>
                          </a:solidFill>
                          <a:latin typeface="Arial" panose="020B0604020202020204" pitchFamily="34" charset="0"/>
                          <a:cs typeface="Arial" panose="020B0604020202020204" pitchFamily="34" charset="0"/>
                        </a:rPr>
                        <a:t>(n=43)</a:t>
                      </a:r>
                    </a:p>
                  </a:txBody>
                  <a:tcPr anchor="ctr">
                    <a:solidFill>
                      <a:schemeClr val="accent1"/>
                    </a:solidFill>
                  </a:tcPr>
                </a:tc>
                <a:tc>
                  <a:txBody>
                    <a:bodyPr/>
                    <a:lstStyle/>
                    <a:p>
                      <a:pPr algn="ctr">
                        <a:buNone/>
                      </a:pPr>
                      <a:r>
                        <a:rPr lang="en-GB" sz="1400" b="1" noProof="0" dirty="0">
                          <a:solidFill>
                            <a:schemeClr val="bg1"/>
                          </a:solidFill>
                          <a:latin typeface="Arial" panose="020B0604020202020204" pitchFamily="34" charset="0"/>
                          <a:cs typeface="Arial" panose="020B0604020202020204" pitchFamily="34" charset="0"/>
                        </a:rPr>
                        <a:t>3</a:t>
                      </a:r>
                      <a:r>
                        <a:rPr lang="en-GB" sz="1400" b="1" baseline="30000" noProof="0" dirty="0">
                          <a:solidFill>
                            <a:schemeClr val="bg1"/>
                          </a:solidFill>
                          <a:latin typeface="Arial" panose="020B0604020202020204" pitchFamily="34" charset="0"/>
                          <a:cs typeface="Arial" panose="020B0604020202020204" pitchFamily="34" charset="0"/>
                        </a:rPr>
                        <a:t>rd</a:t>
                      </a:r>
                      <a:r>
                        <a:rPr lang="en-GB" sz="1400" b="1" noProof="0" dirty="0">
                          <a:solidFill>
                            <a:schemeClr val="bg1"/>
                          </a:solidFill>
                          <a:latin typeface="Arial" panose="020B0604020202020204" pitchFamily="34" charset="0"/>
                          <a:cs typeface="Arial" panose="020B0604020202020204" pitchFamily="34" charset="0"/>
                        </a:rPr>
                        <a:t> line</a:t>
                      </a:r>
                    </a:p>
                    <a:p>
                      <a:pPr algn="ctr">
                        <a:buNone/>
                      </a:pPr>
                      <a:r>
                        <a:rPr lang="en-GB" sz="1400" b="1" noProof="0" dirty="0">
                          <a:solidFill>
                            <a:schemeClr val="bg1"/>
                          </a:solidFill>
                          <a:latin typeface="Arial" panose="020B0604020202020204" pitchFamily="34" charset="0"/>
                          <a:cs typeface="Arial" panose="020B0604020202020204" pitchFamily="34" charset="0"/>
                        </a:rPr>
                        <a:t>(n=28)</a:t>
                      </a:r>
                    </a:p>
                  </a:txBody>
                  <a:tcPr anchor="ctr">
                    <a:solidFill>
                      <a:schemeClr val="accent1"/>
                    </a:solidFill>
                  </a:tcPr>
                </a:tc>
                <a:extLst>
                  <a:ext uri="{0D108BD9-81ED-4DB2-BD59-A6C34878D82A}">
                    <a16:rowId xmlns:a16="http://schemas.microsoft.com/office/drawing/2014/main" val="3888710666"/>
                  </a:ext>
                </a:extLst>
              </a:tr>
              <a:tr h="365760">
                <a:tc>
                  <a:txBody>
                    <a:bodyPr/>
                    <a:lstStyle/>
                    <a:p>
                      <a:pPr>
                        <a:buNone/>
                      </a:pPr>
                      <a:r>
                        <a:rPr lang="en-GB" sz="1400" b="0" noProof="0" dirty="0">
                          <a:latin typeface="Arial" panose="020B0604020202020204" pitchFamily="34" charset="0"/>
                          <a:cs typeface="Arial" panose="020B0604020202020204" pitchFamily="34" charset="0"/>
                        </a:rPr>
                        <a:t>rwOS</a:t>
                      </a:r>
                    </a:p>
                  </a:txBody>
                  <a:tcPr marL="72000" marR="36000" anchor="ctr"/>
                </a:tc>
                <a:tc>
                  <a:txBody>
                    <a:bodyPr/>
                    <a:lstStyle/>
                    <a:p>
                      <a:pPr algn="ctr">
                        <a:buNone/>
                      </a:pPr>
                      <a:r>
                        <a:rPr lang="en-GB" sz="1400" b="0" noProof="0" dirty="0">
                          <a:latin typeface="Arial" panose="020B0604020202020204" pitchFamily="34" charset="0"/>
                          <a:cs typeface="Arial" panose="020B0604020202020204" pitchFamily="34" charset="0"/>
                        </a:rPr>
                        <a:t>17.6 (11.2-29.1)</a:t>
                      </a:r>
                    </a:p>
                  </a:txBody>
                  <a:tcPr marL="36000" marR="36000" anchor="ctr"/>
                </a:tc>
                <a:tc>
                  <a:txBody>
                    <a:bodyPr/>
                    <a:lstStyle/>
                    <a:p>
                      <a:pPr algn="ctr">
                        <a:buNone/>
                      </a:pPr>
                      <a:r>
                        <a:rPr lang="en-GB" sz="1400" b="0" noProof="0" dirty="0">
                          <a:latin typeface="Arial" panose="020B0604020202020204" pitchFamily="34" charset="0"/>
                          <a:cs typeface="Arial" panose="020B0604020202020204" pitchFamily="34" charset="0"/>
                        </a:rPr>
                        <a:t>12.8 (6.4-22.0)</a:t>
                      </a:r>
                    </a:p>
                  </a:txBody>
                  <a:tcPr anchor="ctr"/>
                </a:tc>
                <a:tc>
                  <a:txBody>
                    <a:bodyPr/>
                    <a:lstStyle/>
                    <a:p>
                      <a:pPr algn="ctr">
                        <a:buNone/>
                      </a:pPr>
                      <a:r>
                        <a:rPr lang="en-GB" sz="1400" b="0" noProof="0" dirty="0">
                          <a:latin typeface="Arial" panose="020B0604020202020204" pitchFamily="34" charset="0"/>
                          <a:cs typeface="Arial" panose="020B0604020202020204" pitchFamily="34" charset="0"/>
                        </a:rPr>
                        <a:t>6.2 (4.3-15.5)</a:t>
                      </a:r>
                    </a:p>
                  </a:txBody>
                  <a:tcPr anchor="ctr"/>
                </a:tc>
                <a:extLst>
                  <a:ext uri="{0D108BD9-81ED-4DB2-BD59-A6C34878D82A}">
                    <a16:rowId xmlns:a16="http://schemas.microsoft.com/office/drawing/2014/main" val="1859810055"/>
                  </a:ext>
                </a:extLst>
              </a:tr>
              <a:tr h="365760">
                <a:tc>
                  <a:txBody>
                    <a:bodyPr/>
                    <a:lstStyle/>
                    <a:p>
                      <a:pPr>
                        <a:buNone/>
                      </a:pPr>
                      <a:r>
                        <a:rPr lang="en-GB" sz="1400" noProof="0" dirty="0" err="1">
                          <a:latin typeface="Arial" panose="020B0604020202020204" pitchFamily="34" charset="0"/>
                          <a:cs typeface="Arial" panose="020B0604020202020204" pitchFamily="34" charset="0"/>
                        </a:rPr>
                        <a:t>rwPFS</a:t>
                      </a:r>
                      <a:r>
                        <a:rPr lang="en-GB" sz="1400" baseline="30000" noProof="0" dirty="0" err="1">
                          <a:latin typeface="Arial" panose="020B0604020202020204" pitchFamily="34" charset="0"/>
                          <a:cs typeface="Arial" panose="020B0604020202020204" pitchFamily="34" charset="0"/>
                        </a:rPr>
                        <a:t>a</a:t>
                      </a:r>
                      <a:endParaRPr lang="en-GB" sz="1400" baseline="30000" noProof="0" dirty="0">
                        <a:latin typeface="Arial" panose="020B0604020202020204" pitchFamily="34" charset="0"/>
                        <a:cs typeface="Arial" panose="020B0604020202020204" pitchFamily="34" charset="0"/>
                      </a:endParaRPr>
                    </a:p>
                  </a:txBody>
                  <a:tcPr marL="72000" marR="36000" anchor="ctr"/>
                </a:tc>
                <a:tc>
                  <a:txBody>
                    <a:bodyPr/>
                    <a:lstStyle/>
                    <a:p>
                      <a:pPr algn="ctr">
                        <a:buNone/>
                      </a:pPr>
                      <a:r>
                        <a:rPr lang="en-GB" sz="1400" noProof="0" dirty="0">
                          <a:latin typeface="Arial" panose="020B0604020202020204" pitchFamily="34" charset="0"/>
                          <a:cs typeface="Arial" panose="020B0604020202020204" pitchFamily="34" charset="0"/>
                        </a:rPr>
                        <a:t>6.3 (4.2-10.5)</a:t>
                      </a:r>
                    </a:p>
                  </a:txBody>
                  <a:tcPr marL="36000" marR="36000" anchor="ctr"/>
                </a:tc>
                <a:tc>
                  <a:txBody>
                    <a:bodyPr/>
                    <a:lstStyle/>
                    <a:p>
                      <a:pPr algn="ctr">
                        <a:buNone/>
                      </a:pPr>
                      <a:r>
                        <a:rPr lang="en-GB" sz="1400" noProof="0" dirty="0">
                          <a:latin typeface="Arial" panose="020B0604020202020204" pitchFamily="34" charset="0"/>
                          <a:cs typeface="Arial" panose="020B0604020202020204" pitchFamily="34" charset="0"/>
                        </a:rPr>
                        <a:t>5.2 (2.7-8.9)</a:t>
                      </a:r>
                    </a:p>
                  </a:txBody>
                  <a:tcPr anchor="ctr"/>
                </a:tc>
                <a:tc>
                  <a:txBody>
                    <a:bodyPr/>
                    <a:lstStyle/>
                    <a:p>
                      <a:pPr algn="ctr">
                        <a:buNone/>
                      </a:pPr>
                      <a:r>
                        <a:rPr lang="en-GB" sz="1400" noProof="0" dirty="0">
                          <a:latin typeface="Arial" panose="020B0604020202020204" pitchFamily="34" charset="0"/>
                          <a:cs typeface="Arial" panose="020B0604020202020204" pitchFamily="34" charset="0"/>
                        </a:rPr>
                        <a:t>2.2 (1.2-8.3)</a:t>
                      </a:r>
                    </a:p>
                  </a:txBody>
                  <a:tcPr anchor="ctr"/>
                </a:tc>
                <a:extLst>
                  <a:ext uri="{0D108BD9-81ED-4DB2-BD59-A6C34878D82A}">
                    <a16:rowId xmlns:a16="http://schemas.microsoft.com/office/drawing/2014/main" val="2787871237"/>
                  </a:ext>
                </a:extLst>
              </a:tr>
              <a:tr h="365760">
                <a:tc>
                  <a:txBody>
                    <a:bodyPr/>
                    <a:lstStyle/>
                    <a:p>
                      <a:pPr>
                        <a:buNone/>
                      </a:pPr>
                      <a:r>
                        <a:rPr lang="en-GB" sz="1400" noProof="0" dirty="0">
                          <a:latin typeface="Arial" panose="020B0604020202020204" pitchFamily="34" charset="0"/>
                          <a:cs typeface="Arial" panose="020B0604020202020204" pitchFamily="34" charset="0"/>
                        </a:rPr>
                        <a:t>rwTTNT</a:t>
                      </a:r>
                    </a:p>
                  </a:txBody>
                  <a:tcPr marL="72000" marR="36000" anchor="ctr"/>
                </a:tc>
                <a:tc>
                  <a:txBody>
                    <a:bodyPr/>
                    <a:lstStyle/>
                    <a:p>
                      <a:pPr algn="ctr">
                        <a:buNone/>
                      </a:pPr>
                      <a:r>
                        <a:rPr lang="en-GB" sz="1400" noProof="0" dirty="0">
                          <a:latin typeface="Arial" panose="020B0604020202020204" pitchFamily="34" charset="0"/>
                          <a:cs typeface="Arial" panose="020B0604020202020204" pitchFamily="34" charset="0"/>
                        </a:rPr>
                        <a:t>8.0 (6.0-10.8)</a:t>
                      </a:r>
                    </a:p>
                  </a:txBody>
                  <a:tcPr marL="36000" marR="36000" anchor="ctr"/>
                </a:tc>
                <a:tc>
                  <a:txBody>
                    <a:bodyPr/>
                    <a:lstStyle/>
                    <a:p>
                      <a:pPr algn="ctr">
                        <a:buNone/>
                      </a:pPr>
                      <a:r>
                        <a:rPr lang="en-GB" sz="1400" noProof="0" dirty="0">
                          <a:latin typeface="Arial" panose="020B0604020202020204" pitchFamily="34" charset="0"/>
                          <a:cs typeface="Arial" panose="020B0604020202020204" pitchFamily="34" charset="0"/>
                        </a:rPr>
                        <a:t>8.2 (4.6-12.9)</a:t>
                      </a:r>
                    </a:p>
                  </a:txBody>
                  <a:tcPr anchor="ctr"/>
                </a:tc>
                <a:tc>
                  <a:txBody>
                    <a:bodyPr/>
                    <a:lstStyle/>
                    <a:p>
                      <a:pPr algn="ctr">
                        <a:buNone/>
                      </a:pPr>
                      <a:r>
                        <a:rPr lang="en-GB" sz="1400" noProof="0" dirty="0">
                          <a:latin typeface="Arial" panose="020B0604020202020204" pitchFamily="34" charset="0"/>
                          <a:cs typeface="Arial" panose="020B0604020202020204" pitchFamily="34" charset="0"/>
                        </a:rPr>
                        <a:t>4.1 (3.0-10.4)</a:t>
                      </a:r>
                    </a:p>
                  </a:txBody>
                  <a:tcPr anchor="ctr"/>
                </a:tc>
                <a:extLst>
                  <a:ext uri="{0D108BD9-81ED-4DB2-BD59-A6C34878D82A}">
                    <a16:rowId xmlns:a16="http://schemas.microsoft.com/office/drawing/2014/main" val="179372458"/>
                  </a:ext>
                </a:extLst>
              </a:tr>
            </a:tbl>
          </a:graphicData>
        </a:graphic>
      </p:graphicFrame>
      <p:sp>
        <p:nvSpPr>
          <p:cNvPr id="14" name="Text Placeholder 11">
            <a:extLst>
              <a:ext uri="{FF2B5EF4-FFF2-40B4-BE49-F238E27FC236}">
                <a16:creationId xmlns:a16="http://schemas.microsoft.com/office/drawing/2014/main" id="{0020FFAC-F03B-B98C-3D3C-2FD964695E4A}"/>
              </a:ext>
            </a:extLst>
          </p:cNvPr>
          <p:cNvSpPr txBox="1">
            <a:spLocks/>
          </p:cNvSpPr>
          <p:nvPr/>
        </p:nvSpPr>
        <p:spPr>
          <a:xfrm>
            <a:off x="6190523" y="1214362"/>
            <a:ext cx="5414392" cy="702470"/>
          </a:xfrm>
          <a:prstGeom prst="rect">
            <a:avLst/>
          </a:prstGeom>
        </p:spPr>
        <p:txBody>
          <a:bodyPr vert="horz" wrap="square" lIns="0" tIns="0" rIns="0" bIns="0" rtlCol="0" anchor="t">
            <a:normAutofit/>
          </a:bodyPr>
          <a:lstStyle>
            <a:lvl1pPr marL="0" indent="0" algn="l" defTabSz="457200" rtl="0" eaLnBrk="1" latinLnBrk="0" hangingPunct="1">
              <a:spcBef>
                <a:spcPts val="1200"/>
              </a:spcBef>
              <a:buClr>
                <a:schemeClr val="accent2"/>
              </a:buClr>
              <a:buFont typeface="Arial"/>
              <a:buNone/>
              <a:defRPr sz="2000" b="1" i="0" kern="1200" cap="all"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vl2pPr marL="457200" indent="0" algn="l" defTabSz="457200" rtl="0" eaLnBrk="1" latinLnBrk="0" hangingPunct="1">
              <a:spcBef>
                <a:spcPts val="400"/>
              </a:spcBef>
              <a:buClr>
                <a:schemeClr val="accent2"/>
              </a:buClr>
              <a:buFont typeface="Lucida Grande"/>
              <a:buNone/>
              <a:defRPr sz="2000" b="1" i="0" kern="1200">
                <a:solidFill>
                  <a:srgbClr val="5D8298"/>
                </a:solidFill>
                <a:latin typeface="Arial" panose="020B0604020202020204" pitchFamily="34" charset="0"/>
                <a:ea typeface="Arial" panose="020B0604020202020204" pitchFamily="34" charset="0"/>
                <a:cs typeface="Arial" panose="020B0604020202020204" pitchFamily="34" charset="0"/>
              </a:defRPr>
            </a:lvl2pPr>
            <a:lvl3pPr marL="914400" indent="0" algn="l" defTabSz="457200" rtl="0" eaLnBrk="1" latinLnBrk="0" hangingPunct="1">
              <a:spcBef>
                <a:spcPts val="400"/>
              </a:spcBef>
              <a:buClr>
                <a:schemeClr val="accent2"/>
              </a:buClr>
              <a:buFont typeface="Arial"/>
              <a:buNone/>
              <a:defRPr sz="1800" b="1" i="0" kern="1200">
                <a:solidFill>
                  <a:srgbClr val="5D8298"/>
                </a:solidFill>
                <a:latin typeface="Arial" panose="020B0604020202020204" pitchFamily="34" charset="0"/>
                <a:ea typeface="Arial" panose="020B0604020202020204" pitchFamily="34" charset="0"/>
                <a:cs typeface="Arial" panose="020B0604020202020204" pitchFamily="34" charset="0"/>
              </a:defRPr>
            </a:lvl3pPr>
            <a:lvl4pPr marL="1371600" indent="0" algn="l" defTabSz="457200" rtl="0" eaLnBrk="1" latinLnBrk="0" hangingPunct="1">
              <a:spcBef>
                <a:spcPts val="400"/>
              </a:spcBef>
              <a:buClr>
                <a:schemeClr val="accent2"/>
              </a:buClr>
              <a:buFont typeface="Arial"/>
              <a:buNone/>
              <a:defRPr sz="1600" b="1" i="0" kern="1200">
                <a:solidFill>
                  <a:srgbClr val="5D8298"/>
                </a:solidFill>
                <a:latin typeface="Arial" panose="020B0604020202020204" pitchFamily="34" charset="0"/>
                <a:ea typeface="Arial" panose="020B0604020202020204" pitchFamily="34" charset="0"/>
                <a:cs typeface="Arial" panose="020B0604020202020204" pitchFamily="34" charset="0"/>
              </a:defRPr>
            </a:lvl4pPr>
            <a:lvl5pPr marL="1828800" indent="0" algn="l" defTabSz="457200" rtl="0" eaLnBrk="1" latinLnBrk="0" hangingPunct="1">
              <a:spcBef>
                <a:spcPts val="400"/>
              </a:spcBef>
              <a:buClr>
                <a:schemeClr val="accent2"/>
              </a:buClr>
              <a:buFont typeface="Arial"/>
              <a:buNone/>
              <a:defRPr sz="1600" b="1" i="0" kern="1200">
                <a:solidFill>
                  <a:srgbClr val="5D8298"/>
                </a:solidFill>
                <a:latin typeface="Arial" panose="020B0604020202020204" pitchFamily="34" charset="0"/>
                <a:ea typeface="Arial" panose="020B0604020202020204" pitchFamily="34" charset="0"/>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GB" noProof="0" dirty="0">
                <a:solidFill>
                  <a:schemeClr val="accent1"/>
                </a:solidFill>
                <a:ea typeface="Aileron" charset="0"/>
              </a:rPr>
              <a:t>REAL-WORLD OUTCOMES BY LINE OF THERAPY</a:t>
            </a:r>
            <a:endParaRPr lang="en-GB" baseline="30000" noProof="0" dirty="0">
              <a:solidFill>
                <a:schemeClr val="accent1"/>
              </a:solidFill>
              <a:ea typeface="Aileron" charset="0"/>
            </a:endParaRPr>
          </a:p>
        </p:txBody>
      </p:sp>
      <p:sp>
        <p:nvSpPr>
          <p:cNvPr id="15" name="Rounded Rectangle 14">
            <a:extLst>
              <a:ext uri="{FF2B5EF4-FFF2-40B4-BE49-F238E27FC236}">
                <a16:creationId xmlns:a16="http://schemas.microsoft.com/office/drawing/2014/main" id="{5C827633-766F-D741-7A73-ABEE329F6F0E}"/>
              </a:ext>
            </a:extLst>
          </p:cNvPr>
          <p:cNvSpPr/>
          <p:nvPr/>
        </p:nvSpPr>
        <p:spPr>
          <a:xfrm>
            <a:off x="609600" y="2045403"/>
            <a:ext cx="5270377" cy="3666805"/>
          </a:xfrm>
          <a:prstGeom prst="roundRect">
            <a:avLst>
              <a:gd name="adj" fmla="val 6648"/>
            </a:avLst>
          </a:prstGeom>
          <a:solidFill>
            <a:schemeClr val="tx2">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lIns="144000" rtlCol="0" anchor="ctr"/>
          <a:lstStyle/>
          <a:p>
            <a:pPr>
              <a:spcAft>
                <a:spcPts val="600"/>
              </a:spcAft>
            </a:pPr>
            <a:r>
              <a:rPr lang="en-GB" sz="1700" b="1" noProof="0" dirty="0">
                <a:solidFill>
                  <a:schemeClr val="tx1"/>
                </a:solidFill>
                <a:latin typeface="Arial" panose="020B0604020202020204" pitchFamily="34" charset="0"/>
                <a:cs typeface="Arial" panose="020B0604020202020204" pitchFamily="34" charset="0"/>
              </a:rPr>
              <a:t>In the complete cohort (n=164):</a:t>
            </a:r>
          </a:p>
          <a:p>
            <a:pPr marL="285750" indent="-285750">
              <a:spcAft>
                <a:spcPts val="600"/>
              </a:spcAft>
              <a:buClr>
                <a:schemeClr val="accent1"/>
              </a:buClr>
              <a:buFont typeface="Arial" panose="020B0604020202020204" pitchFamily="34" charset="0"/>
              <a:buChar char="•"/>
            </a:pPr>
            <a:r>
              <a:rPr lang="en-GB" sz="1700" noProof="0" dirty="0">
                <a:solidFill>
                  <a:schemeClr val="tx1"/>
                </a:solidFill>
                <a:latin typeface="Arial" panose="020B0604020202020204" pitchFamily="34" charset="0"/>
                <a:cs typeface="Arial" panose="020B0604020202020204" pitchFamily="34" charset="0"/>
              </a:rPr>
              <a:t>median age 66 years</a:t>
            </a:r>
          </a:p>
          <a:p>
            <a:pPr marL="285750" indent="-285750">
              <a:spcAft>
                <a:spcPts val="600"/>
              </a:spcAft>
              <a:buClr>
                <a:schemeClr val="accent1"/>
              </a:buClr>
              <a:buFont typeface="Arial" panose="020B0604020202020204" pitchFamily="34" charset="0"/>
              <a:buChar char="•"/>
            </a:pPr>
            <a:r>
              <a:rPr lang="en-GB" sz="1700" noProof="0" dirty="0">
                <a:solidFill>
                  <a:schemeClr val="tx1"/>
                </a:solidFill>
                <a:latin typeface="Arial" panose="020B0604020202020204" pitchFamily="34" charset="0"/>
                <a:cs typeface="Arial" panose="020B0604020202020204" pitchFamily="34" charset="0"/>
              </a:rPr>
              <a:t>68% were females</a:t>
            </a:r>
          </a:p>
          <a:p>
            <a:pPr marL="285750" indent="-285750">
              <a:spcAft>
                <a:spcPts val="600"/>
              </a:spcAft>
              <a:buClr>
                <a:schemeClr val="accent1"/>
              </a:buClr>
              <a:buFont typeface="Arial" panose="020B0604020202020204" pitchFamily="34" charset="0"/>
              <a:buChar char="•"/>
            </a:pPr>
            <a:r>
              <a:rPr lang="en-GB" sz="1700" noProof="0" dirty="0">
                <a:solidFill>
                  <a:schemeClr val="tx1"/>
                </a:solidFill>
                <a:latin typeface="Arial" panose="020B0604020202020204" pitchFamily="34" charset="0"/>
                <a:cs typeface="Arial" panose="020B0604020202020204" pitchFamily="34" charset="0"/>
              </a:rPr>
              <a:t>50% were never smokers</a:t>
            </a:r>
          </a:p>
          <a:p>
            <a:pPr marL="285750" indent="-285750">
              <a:spcAft>
                <a:spcPts val="600"/>
              </a:spcAft>
              <a:buClr>
                <a:schemeClr val="accent1"/>
              </a:buClr>
              <a:buFont typeface="Arial" panose="020B0604020202020204" pitchFamily="34" charset="0"/>
              <a:buChar char="•"/>
            </a:pPr>
            <a:r>
              <a:rPr lang="en-GB" sz="1700" noProof="0" dirty="0">
                <a:solidFill>
                  <a:schemeClr val="tx1"/>
                </a:solidFill>
                <a:latin typeface="Arial" panose="020B0604020202020204" pitchFamily="34" charset="0"/>
                <a:cs typeface="Arial" panose="020B0604020202020204" pitchFamily="34" charset="0"/>
              </a:rPr>
              <a:t>87% had adenocarcinoma </a:t>
            </a:r>
          </a:p>
          <a:p>
            <a:pPr marL="285750" indent="-285750">
              <a:spcAft>
                <a:spcPts val="600"/>
              </a:spcAft>
              <a:buClr>
                <a:schemeClr val="accent1"/>
              </a:buClr>
              <a:buFont typeface="Arial" panose="020B0604020202020204" pitchFamily="34" charset="0"/>
              <a:buChar char="•"/>
            </a:pPr>
            <a:r>
              <a:rPr lang="en-GB" sz="1700" noProof="0" dirty="0">
                <a:solidFill>
                  <a:schemeClr val="tx1"/>
                </a:solidFill>
                <a:latin typeface="Arial" panose="020B0604020202020204" pitchFamily="34" charset="0"/>
                <a:cs typeface="Arial" panose="020B0604020202020204" pitchFamily="34" charset="0"/>
              </a:rPr>
              <a:t>45% had stage 4 disease at diagnosis</a:t>
            </a:r>
          </a:p>
          <a:p>
            <a:pPr marL="285750" indent="-285750">
              <a:spcAft>
                <a:spcPts val="600"/>
              </a:spcAft>
              <a:buClr>
                <a:schemeClr val="accent1"/>
              </a:buClr>
              <a:buFont typeface="Arial" panose="020B0604020202020204" pitchFamily="34" charset="0"/>
              <a:buChar char="•"/>
            </a:pPr>
            <a:r>
              <a:rPr lang="en-GB" sz="1700" noProof="0" dirty="0">
                <a:solidFill>
                  <a:schemeClr val="tx1"/>
                </a:solidFill>
                <a:latin typeface="Arial" panose="020B0604020202020204" pitchFamily="34" charset="0"/>
                <a:cs typeface="Arial" panose="020B0604020202020204" pitchFamily="34" charset="0"/>
              </a:rPr>
              <a:t>The most frequent </a:t>
            </a:r>
            <a:r>
              <a:rPr lang="en-GB" sz="1700" i="1" noProof="0" dirty="0">
                <a:solidFill>
                  <a:schemeClr val="tx1"/>
                </a:solidFill>
                <a:latin typeface="Arial" panose="020B0604020202020204" pitchFamily="34" charset="0"/>
                <a:cs typeface="Arial" panose="020B0604020202020204" pitchFamily="34" charset="0"/>
              </a:rPr>
              <a:t>HER2</a:t>
            </a:r>
            <a:r>
              <a:rPr lang="en-GB" sz="1700" noProof="0" dirty="0">
                <a:solidFill>
                  <a:schemeClr val="tx1"/>
                </a:solidFill>
                <a:latin typeface="Arial" panose="020B0604020202020204" pitchFamily="34" charset="0"/>
                <a:cs typeface="Arial" panose="020B0604020202020204" pitchFamily="34" charset="0"/>
              </a:rPr>
              <a:t> variant was p.Y772_A775dup (52%)</a:t>
            </a:r>
          </a:p>
          <a:p>
            <a:pPr marL="285750" indent="-285750">
              <a:spcAft>
                <a:spcPts val="600"/>
              </a:spcAft>
              <a:buClr>
                <a:schemeClr val="accent1"/>
              </a:buClr>
              <a:buFont typeface="Arial" panose="020B0604020202020204" pitchFamily="34" charset="0"/>
              <a:buChar char="•"/>
            </a:pPr>
            <a:r>
              <a:rPr lang="en-GB" sz="1700" noProof="0" dirty="0">
                <a:solidFill>
                  <a:schemeClr val="tx1"/>
                </a:solidFill>
                <a:latin typeface="Arial" panose="020B0604020202020204" pitchFamily="34" charset="0"/>
                <a:cs typeface="Arial" panose="020B0604020202020204" pitchFamily="34" charset="0"/>
              </a:rPr>
              <a:t>Non-HER2 sequence-level co-occurring alterations were detected in 82%, most commonly TP53</a:t>
            </a:r>
          </a:p>
        </p:txBody>
      </p:sp>
    </p:spTree>
    <p:extLst>
      <p:ext uri="{BB962C8B-B14F-4D97-AF65-F5344CB8AC3E}">
        <p14:creationId xmlns:p14="http://schemas.microsoft.com/office/powerpoint/2010/main" val="33030976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2BF77F-80F0-103A-863D-E9D6E3ABDE0E}"/>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398B468A-7612-F952-A384-28EF39009352}"/>
              </a:ext>
            </a:extLst>
          </p:cNvPr>
          <p:cNvSpPr>
            <a:spLocks noGrp="1"/>
          </p:cNvSpPr>
          <p:nvPr>
            <p:ph type="body" idx="1"/>
          </p:nvPr>
        </p:nvSpPr>
        <p:spPr>
          <a:xfrm>
            <a:off x="609600" y="972000"/>
            <a:ext cx="10972800" cy="702470"/>
          </a:xfrm>
        </p:spPr>
        <p:txBody>
          <a:bodyPr/>
          <a:lstStyle/>
          <a:p>
            <a:r>
              <a:rPr lang="en-GB" noProof="0" dirty="0">
                <a:solidFill>
                  <a:schemeClr val="accent1"/>
                </a:solidFill>
                <a:ea typeface="Aileron" charset="0"/>
              </a:rPr>
              <a:t>Treatment patterns of patients (N=64)</a:t>
            </a:r>
            <a:r>
              <a:rPr lang="en-GB" cap="none" baseline="30000" noProof="0" dirty="0">
                <a:solidFill>
                  <a:schemeClr val="accent1"/>
                </a:solidFill>
                <a:ea typeface="Aileron" charset="0"/>
              </a:rPr>
              <a:t>a</a:t>
            </a:r>
            <a:endParaRPr lang="en-GB" baseline="30000" noProof="0" dirty="0">
              <a:solidFill>
                <a:schemeClr val="accent1"/>
              </a:solidFill>
              <a:ea typeface="Aileron" charset="0"/>
            </a:endParaRPr>
          </a:p>
        </p:txBody>
      </p:sp>
      <p:sp>
        <p:nvSpPr>
          <p:cNvPr id="6" name="Title 5">
            <a:extLst>
              <a:ext uri="{FF2B5EF4-FFF2-40B4-BE49-F238E27FC236}">
                <a16:creationId xmlns:a16="http://schemas.microsoft.com/office/drawing/2014/main" id="{79E640F0-D6A7-BCF5-C3B3-4882445207A4}"/>
              </a:ext>
            </a:extLst>
          </p:cNvPr>
          <p:cNvSpPr>
            <a:spLocks noGrp="1"/>
          </p:cNvSpPr>
          <p:nvPr>
            <p:ph type="title"/>
          </p:nvPr>
        </p:nvSpPr>
        <p:spPr/>
        <p:txBody>
          <a:bodyPr/>
          <a:lstStyle/>
          <a:p>
            <a:r>
              <a:rPr lang="en-GB" noProof="0" dirty="0"/>
              <a:t>GENIE registry: results</a:t>
            </a:r>
            <a:br>
              <a:rPr lang="en-GB" noProof="0" dirty="0"/>
            </a:br>
            <a:endParaRPr lang="en-GB" noProof="0" dirty="0"/>
          </a:p>
        </p:txBody>
      </p:sp>
      <p:sp>
        <p:nvSpPr>
          <p:cNvPr id="15" name="Content Placeholder 14">
            <a:extLst>
              <a:ext uri="{FF2B5EF4-FFF2-40B4-BE49-F238E27FC236}">
                <a16:creationId xmlns:a16="http://schemas.microsoft.com/office/drawing/2014/main" id="{E7E9C53D-2172-FBAB-1567-68169B0ECE66}"/>
              </a:ext>
            </a:extLst>
          </p:cNvPr>
          <p:cNvSpPr>
            <a:spLocks noGrp="1"/>
          </p:cNvSpPr>
          <p:nvPr>
            <p:ph sz="quarter" idx="15"/>
          </p:nvPr>
        </p:nvSpPr>
        <p:spPr/>
        <p:txBody>
          <a:bodyPr anchor="b" anchorCtr="0"/>
          <a:lstStyle/>
          <a:p>
            <a:pPr>
              <a:spcAft>
                <a:spcPts val="300"/>
              </a:spcAft>
            </a:pPr>
            <a:r>
              <a:rPr lang="en-GB" baseline="30000" noProof="0" dirty="0">
                <a:solidFill>
                  <a:schemeClr val="tx2"/>
                </a:solidFill>
                <a:ea typeface="Aileron" charset="0"/>
              </a:rPr>
              <a:t>a</a:t>
            </a:r>
            <a:r>
              <a:rPr lang="en-GB" noProof="0" dirty="0">
                <a:solidFill>
                  <a:schemeClr val="tx2"/>
                </a:solidFill>
                <a:ea typeface="Aileron" charset="0"/>
              </a:rPr>
              <a:t> N=64 patients were line of treatment-evaluable overall; n=43 were evaluable in 2L. </a:t>
            </a:r>
            <a:r>
              <a:rPr lang="en-GB" i="1" noProof="0" dirty="0">
                <a:solidFill>
                  <a:schemeClr val="tx2"/>
                </a:solidFill>
                <a:ea typeface="Aileron" charset="0"/>
              </a:rPr>
              <a:t>HER2</a:t>
            </a:r>
            <a:r>
              <a:rPr lang="en-GB" noProof="0" dirty="0">
                <a:solidFill>
                  <a:schemeClr val="tx2"/>
                </a:solidFill>
                <a:ea typeface="Aileron" charset="0"/>
              </a:rPr>
              <a:t>-directed therapy included T-DXd, T-DM1, or another </a:t>
            </a:r>
            <a:r>
              <a:rPr lang="en-GB" i="1" noProof="0" dirty="0">
                <a:solidFill>
                  <a:schemeClr val="tx2"/>
                </a:solidFill>
                <a:ea typeface="Aileron" charset="0"/>
              </a:rPr>
              <a:t>HER2/HER</a:t>
            </a:r>
            <a:r>
              <a:rPr lang="en-GB" noProof="0" dirty="0">
                <a:solidFill>
                  <a:schemeClr val="tx2"/>
                </a:solidFill>
                <a:ea typeface="Aileron" charset="0"/>
              </a:rPr>
              <a:t>‑family directed agent (including afatinib, trastuzumab, tucatinib).</a:t>
            </a:r>
          </a:p>
          <a:p>
            <a:r>
              <a:rPr lang="en-GB" noProof="0" dirty="0">
                <a:solidFill>
                  <a:schemeClr val="tx2"/>
                </a:solidFill>
                <a:ea typeface="Aileron" charset="0"/>
              </a:rPr>
              <a:t>Line-specific </a:t>
            </a:r>
            <a:r>
              <a:rPr lang="en-GB" i="1" noProof="0" dirty="0">
                <a:solidFill>
                  <a:schemeClr val="tx2"/>
                </a:solidFill>
                <a:ea typeface="Aileron" charset="0"/>
              </a:rPr>
              <a:t>HER2</a:t>
            </a:r>
            <a:r>
              <a:rPr lang="en-GB" noProof="0" dirty="0">
                <a:solidFill>
                  <a:schemeClr val="tx2"/>
                </a:solidFill>
                <a:ea typeface="Aileron" charset="0"/>
              </a:rPr>
              <a:t>-directed counts are mutually exclusive within each line; any-line counts are not mutually exclusive (1 patient received T-DXd in multiple lines)</a:t>
            </a:r>
            <a:endParaRPr lang="en-GB" noProof="0" dirty="0">
              <a:solidFill>
                <a:schemeClr val="tx2"/>
              </a:solidFill>
            </a:endParaRPr>
          </a:p>
          <a:p>
            <a:r>
              <a:rPr lang="en-GB" noProof="0" dirty="0">
                <a:solidFill>
                  <a:schemeClr val="tx2"/>
                </a:solidFill>
              </a:rPr>
              <a:t>1L, first-line; 2L, second-line; IO, immuno-oncology; T-DM1, trastuzumab emtansine; T-DXd, trastuzumab deruxtecan </a:t>
            </a:r>
          </a:p>
          <a:p>
            <a:r>
              <a:rPr lang="en-GB" noProof="0" dirty="0">
                <a:solidFill>
                  <a:schemeClr val="tx2"/>
                </a:solidFill>
              </a:rPr>
              <a:t>Kehl K, et al. Abstract 2696P, ESMO 2026 (poster presentation)</a:t>
            </a:r>
            <a:endParaRPr lang="en-GB" sz="1000" kern="100" noProof="0" dirty="0">
              <a:solidFill>
                <a:schemeClr val="tx2"/>
              </a:solidFill>
              <a:ea typeface="Calibri" panose="020F0502020204030204" pitchFamily="34" charset="0"/>
            </a:endParaRPr>
          </a:p>
        </p:txBody>
      </p:sp>
      <p:sp>
        <p:nvSpPr>
          <p:cNvPr id="2" name="Slide Number Placeholder 1">
            <a:extLst>
              <a:ext uri="{FF2B5EF4-FFF2-40B4-BE49-F238E27FC236}">
                <a16:creationId xmlns:a16="http://schemas.microsoft.com/office/drawing/2014/main" id="{DD2E8A01-D3C5-A65E-9105-5C06456A7044}"/>
              </a:ext>
            </a:extLst>
          </p:cNvPr>
          <p:cNvSpPr>
            <a:spLocks noGrp="1"/>
          </p:cNvSpPr>
          <p:nvPr>
            <p:ph type="sldNum" sz="quarter" idx="4"/>
          </p:nvPr>
        </p:nvSpPr>
        <p:spPr/>
        <p:txBody>
          <a:bodyPr/>
          <a:lstStyle/>
          <a:p>
            <a:fld id="{FCE43C0F-8A7B-3A4B-9DB5-B3472E36E833}" type="slidenum">
              <a:rPr lang="en-GB" noProof="0" smtClean="0"/>
              <a:pPr/>
              <a:t>14</a:t>
            </a:fld>
            <a:endParaRPr lang="en-GB" noProof="0" dirty="0"/>
          </a:p>
        </p:txBody>
      </p:sp>
      <p:sp>
        <p:nvSpPr>
          <p:cNvPr id="16" name="Content Placeholder 11">
            <a:extLst>
              <a:ext uri="{FF2B5EF4-FFF2-40B4-BE49-F238E27FC236}">
                <a16:creationId xmlns:a16="http://schemas.microsoft.com/office/drawing/2014/main" id="{DA484D44-0BBF-0E34-B2EA-BDFDEEE9E907}"/>
              </a:ext>
            </a:extLst>
          </p:cNvPr>
          <p:cNvSpPr txBox="1">
            <a:spLocks/>
          </p:cNvSpPr>
          <p:nvPr/>
        </p:nvSpPr>
        <p:spPr>
          <a:xfrm>
            <a:off x="619200" y="1513403"/>
            <a:ext cx="10963200" cy="2088232"/>
          </a:xfrm>
          <a:prstGeom prst="rect">
            <a:avLst/>
          </a:prstGeom>
        </p:spPr>
        <p:txBody>
          <a:bodyPr vert="horz" lIns="0" tIns="0" rIns="0" bIns="0" rtlCol="0">
            <a:noAutofit/>
          </a:bodyPr>
          <a:lstStyle>
            <a:lvl1pPr marL="357188" indent="-357188" algn="l" defTabSz="457200" rtl="0" eaLnBrk="1" latinLnBrk="0" hangingPunct="1">
              <a:spcBef>
                <a:spcPts val="1200"/>
              </a:spcBef>
              <a:buClr>
                <a:schemeClr val="accent2"/>
              </a:buClr>
              <a:buFont typeface="Arial"/>
              <a:buChar char="•"/>
              <a:defRPr sz="2000" b="0" i="0" kern="1200">
                <a:solidFill>
                  <a:srgbClr val="5D8298"/>
                </a:solidFill>
                <a:latin typeface="Arial" panose="020B0604020202020204" pitchFamily="34" charset="0"/>
                <a:ea typeface="Arial" panose="020B0604020202020204" pitchFamily="34" charset="0"/>
                <a:cs typeface="Arial" panose="020B0604020202020204" pitchFamily="34" charset="0"/>
              </a:defRPr>
            </a:lvl1pPr>
            <a:lvl2pPr marL="714375" indent="-257175" algn="l" defTabSz="457200" rtl="0" eaLnBrk="1" latinLnBrk="0" hangingPunct="1">
              <a:spcBef>
                <a:spcPts val="400"/>
              </a:spcBef>
              <a:buClr>
                <a:schemeClr val="accent2"/>
              </a:buClr>
              <a:buFont typeface="Lucida Grande"/>
              <a:buChar char="–"/>
              <a:defRPr sz="1800" b="0" i="0" kern="1200">
                <a:solidFill>
                  <a:srgbClr val="5D8298"/>
                </a:solidFill>
                <a:latin typeface="Arial" panose="020B0604020202020204" pitchFamily="34" charset="0"/>
                <a:ea typeface="Arial" panose="020B0604020202020204" pitchFamily="34" charset="0"/>
                <a:cs typeface="Arial" panose="020B0604020202020204" pitchFamily="34" charset="0"/>
              </a:defRPr>
            </a:lvl2pPr>
            <a:lvl3pPr marL="12573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3pPr>
            <a:lvl4pPr marL="17145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4pPr>
            <a:lvl5pPr marL="2171700" indent="-342900" algn="l" defTabSz="457200" rtl="0" eaLnBrk="1" latinLnBrk="0" hangingPunct="1">
              <a:spcBef>
                <a:spcPts val="400"/>
              </a:spcBef>
              <a:buClr>
                <a:schemeClr val="accent2"/>
              </a:buClr>
              <a:buFont typeface="Arial"/>
              <a:buChar char="•"/>
              <a:defRPr sz="1600" b="0" i="0" kern="1200">
                <a:solidFill>
                  <a:srgbClr val="5D8298"/>
                </a:solidFill>
                <a:latin typeface="Arial" panose="020B0604020202020204" pitchFamily="34" charset="0"/>
                <a:ea typeface="Arial" panose="020B0604020202020204" pitchFamily="34" charset="0"/>
                <a:cs typeface="Arial" panose="020B0604020202020204" pitchFamily="34" charset="0"/>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endParaRPr lang="en-GB" noProof="0" dirty="0">
              <a:solidFill>
                <a:schemeClr val="tx2"/>
              </a:solidFill>
            </a:endParaRPr>
          </a:p>
        </p:txBody>
      </p:sp>
      <p:graphicFrame>
        <p:nvGraphicFramePr>
          <p:cNvPr id="5" name="Chart 4">
            <a:extLst>
              <a:ext uri="{FF2B5EF4-FFF2-40B4-BE49-F238E27FC236}">
                <a16:creationId xmlns:a16="http://schemas.microsoft.com/office/drawing/2014/main" id="{862DED47-758C-6C48-0D03-A4B78B6AABE8}"/>
              </a:ext>
            </a:extLst>
          </p:cNvPr>
          <p:cNvGraphicFramePr/>
          <p:nvPr>
            <p:extLst>
              <p:ext uri="{D42A27DB-BD31-4B8C-83A1-F6EECF244321}">
                <p14:modId xmlns:p14="http://schemas.microsoft.com/office/powerpoint/2010/main" val="3592662292"/>
              </p:ext>
            </p:extLst>
          </p:nvPr>
        </p:nvGraphicFramePr>
        <p:xfrm>
          <a:off x="844616" y="1412776"/>
          <a:ext cx="5690877" cy="4015615"/>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Box 7">
            <a:extLst>
              <a:ext uri="{FF2B5EF4-FFF2-40B4-BE49-F238E27FC236}">
                <a16:creationId xmlns:a16="http://schemas.microsoft.com/office/drawing/2014/main" id="{4B339239-FB80-9523-DD28-880DA1275BC2}"/>
              </a:ext>
            </a:extLst>
          </p:cNvPr>
          <p:cNvSpPr txBox="1"/>
          <p:nvPr/>
        </p:nvSpPr>
        <p:spPr>
          <a:xfrm>
            <a:off x="3690054" y="3254384"/>
            <a:ext cx="665247" cy="166199"/>
          </a:xfrm>
          <a:prstGeom prst="rect">
            <a:avLst/>
          </a:prstGeom>
          <a:noFill/>
        </p:spPr>
        <p:txBody>
          <a:bodyPr wrap="none" lIns="0" tIns="0" rIns="0" bIns="0" rtlCol="0">
            <a:spAutoFit/>
          </a:bodyPr>
          <a:lstStyle/>
          <a:p>
            <a:pPr marL="0" marR="0" lvl="0" indent="0" defTabSz="457200" rtl="0" eaLnBrk="1" fontAlgn="auto" latinLnBrk="0" hangingPunct="1">
              <a:lnSpc>
                <a:spcPct val="9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5/64 (8%)</a:t>
            </a:r>
          </a:p>
        </p:txBody>
      </p:sp>
      <p:sp>
        <p:nvSpPr>
          <p:cNvPr id="10" name="TextBox 9">
            <a:extLst>
              <a:ext uri="{FF2B5EF4-FFF2-40B4-BE49-F238E27FC236}">
                <a16:creationId xmlns:a16="http://schemas.microsoft.com/office/drawing/2014/main" id="{666916A4-311C-8775-60F3-C21CE76AADDF}"/>
              </a:ext>
            </a:extLst>
          </p:cNvPr>
          <p:cNvSpPr txBox="1"/>
          <p:nvPr/>
        </p:nvSpPr>
        <p:spPr>
          <a:xfrm>
            <a:off x="4797483" y="2538767"/>
            <a:ext cx="835165" cy="166199"/>
          </a:xfrm>
          <a:prstGeom prst="rect">
            <a:avLst/>
          </a:prstGeom>
          <a:noFill/>
        </p:spPr>
        <p:txBody>
          <a:bodyPr wrap="none" lIns="0" tIns="0" rIns="0" bIns="0" rtlCol="0">
            <a:spAutoFit/>
          </a:bodyPr>
          <a:lstStyle/>
          <a:p>
            <a:pPr marL="0" marR="0" lvl="0" indent="0" defTabSz="457200" rtl="0" eaLnBrk="1" fontAlgn="auto" latinLnBrk="0" hangingPunct="1">
              <a:lnSpc>
                <a:spcPct val="9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19/64 (30%)</a:t>
            </a:r>
          </a:p>
        </p:txBody>
      </p:sp>
      <p:sp>
        <p:nvSpPr>
          <p:cNvPr id="14" name="TextBox 13">
            <a:extLst>
              <a:ext uri="{FF2B5EF4-FFF2-40B4-BE49-F238E27FC236}">
                <a16:creationId xmlns:a16="http://schemas.microsoft.com/office/drawing/2014/main" id="{C2E9AF61-51BF-F570-457C-92DEEE052F9F}"/>
              </a:ext>
            </a:extLst>
          </p:cNvPr>
          <p:cNvSpPr txBox="1"/>
          <p:nvPr/>
        </p:nvSpPr>
        <p:spPr>
          <a:xfrm>
            <a:off x="5402478" y="1823149"/>
            <a:ext cx="835165" cy="166199"/>
          </a:xfrm>
          <a:prstGeom prst="rect">
            <a:avLst/>
          </a:prstGeom>
          <a:noFill/>
        </p:spPr>
        <p:txBody>
          <a:bodyPr wrap="none" lIns="0" tIns="0" rIns="0" bIns="0" rtlCol="0">
            <a:spAutoFit/>
          </a:bodyPr>
          <a:lstStyle/>
          <a:p>
            <a:pPr marL="0" marR="0" lvl="0" indent="0" defTabSz="457200" rtl="0" eaLnBrk="1" fontAlgn="auto" latinLnBrk="0" hangingPunct="1">
              <a:lnSpc>
                <a:spcPct val="90000"/>
              </a:lnSpc>
              <a:spcBef>
                <a:spcPts val="0"/>
              </a:spcBef>
              <a:spcAft>
                <a:spcPts val="0"/>
              </a:spcAft>
              <a:buClrTx/>
              <a:buSzTx/>
              <a:buFontTx/>
              <a:buNone/>
              <a:tabLst/>
              <a:defRPr/>
            </a:pPr>
            <a:r>
              <a:rPr lang="en-GB" sz="1200" noProof="0" dirty="0">
                <a:solidFill>
                  <a:srgbClr val="000000"/>
                </a:solidFill>
                <a:latin typeface="Arial" panose="020B0604020202020204" pitchFamily="34" charset="0"/>
                <a:ea typeface="Aileron" charset="0"/>
                <a:cs typeface="Arial" panose="020B0604020202020204" pitchFamily="34" charset="0"/>
              </a:rPr>
              <a:t>26</a:t>
            </a:r>
            <a:r>
              <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/64 (41%)</a:t>
            </a:r>
          </a:p>
        </p:txBody>
      </p:sp>
      <p:sp>
        <p:nvSpPr>
          <p:cNvPr id="17" name="TextBox 16">
            <a:extLst>
              <a:ext uri="{FF2B5EF4-FFF2-40B4-BE49-F238E27FC236}">
                <a16:creationId xmlns:a16="http://schemas.microsoft.com/office/drawing/2014/main" id="{10F9A20B-7817-CF01-6F62-9DDFBA0B37AE}"/>
              </a:ext>
            </a:extLst>
          </p:cNvPr>
          <p:cNvSpPr txBox="1"/>
          <p:nvPr/>
        </p:nvSpPr>
        <p:spPr>
          <a:xfrm>
            <a:off x="5446839" y="3943497"/>
            <a:ext cx="835165" cy="166199"/>
          </a:xfrm>
          <a:prstGeom prst="rect">
            <a:avLst/>
          </a:prstGeom>
          <a:noFill/>
        </p:spPr>
        <p:txBody>
          <a:bodyPr wrap="none" lIns="0" tIns="0" rIns="0" bIns="0" rtlCol="0">
            <a:spAutoFit/>
          </a:bodyPr>
          <a:lstStyle/>
          <a:p>
            <a:pPr marL="0" marR="0" lvl="0" indent="0" defTabSz="457200" rtl="0" eaLnBrk="1" fontAlgn="auto" latinLnBrk="0" hangingPunct="1">
              <a:lnSpc>
                <a:spcPct val="9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18/43 (42%)</a:t>
            </a:r>
          </a:p>
        </p:txBody>
      </p:sp>
      <p:sp>
        <p:nvSpPr>
          <p:cNvPr id="18" name="TextBox 17">
            <a:extLst>
              <a:ext uri="{FF2B5EF4-FFF2-40B4-BE49-F238E27FC236}">
                <a16:creationId xmlns:a16="http://schemas.microsoft.com/office/drawing/2014/main" id="{E3131B5D-6AD3-29C9-A67B-2962391A6B94}"/>
              </a:ext>
            </a:extLst>
          </p:cNvPr>
          <p:cNvSpPr txBox="1"/>
          <p:nvPr/>
        </p:nvSpPr>
        <p:spPr>
          <a:xfrm>
            <a:off x="5764891" y="4645862"/>
            <a:ext cx="835165" cy="166199"/>
          </a:xfrm>
          <a:prstGeom prst="rect">
            <a:avLst/>
          </a:prstGeom>
          <a:noFill/>
        </p:spPr>
        <p:txBody>
          <a:bodyPr wrap="none" lIns="0" tIns="0" rIns="0" bIns="0" rtlCol="0">
            <a:spAutoFit/>
          </a:bodyPr>
          <a:lstStyle/>
          <a:p>
            <a:pPr marL="0" marR="0" lvl="0" indent="0" defTabSz="457200" rtl="0" eaLnBrk="1" fontAlgn="auto" latinLnBrk="0" hangingPunct="1">
              <a:lnSpc>
                <a:spcPct val="90000"/>
              </a:lnSpc>
              <a:spcBef>
                <a:spcPts val="0"/>
              </a:spcBef>
              <a:spcAft>
                <a:spcPts val="0"/>
              </a:spcAft>
              <a:buClrTx/>
              <a:buSzTx/>
              <a:buFontTx/>
              <a:buNone/>
              <a:tabLst/>
              <a:defRPr/>
            </a:pPr>
            <a:r>
              <a:rPr lang="en-GB" sz="1200" noProof="0" dirty="0">
                <a:solidFill>
                  <a:srgbClr val="000000"/>
                </a:solidFill>
                <a:latin typeface="Arial" panose="020B0604020202020204" pitchFamily="34" charset="0"/>
                <a:ea typeface="Aileron" charset="0"/>
                <a:cs typeface="Arial" panose="020B0604020202020204" pitchFamily="34" charset="0"/>
              </a:rPr>
              <a:t>31</a:t>
            </a:r>
            <a:r>
              <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/64 (48%)</a:t>
            </a:r>
          </a:p>
        </p:txBody>
      </p:sp>
      <p:sp>
        <p:nvSpPr>
          <p:cNvPr id="19" name="TextBox 18">
            <a:extLst>
              <a:ext uri="{FF2B5EF4-FFF2-40B4-BE49-F238E27FC236}">
                <a16:creationId xmlns:a16="http://schemas.microsoft.com/office/drawing/2014/main" id="{1ACE3615-D4DE-1CC0-BA62-469EA668C548}"/>
              </a:ext>
            </a:extLst>
          </p:cNvPr>
          <p:cNvSpPr txBox="1"/>
          <p:nvPr/>
        </p:nvSpPr>
        <p:spPr>
          <a:xfrm>
            <a:off x="4242784" y="5372312"/>
            <a:ext cx="1024319" cy="193899"/>
          </a:xfrm>
          <a:prstGeom prst="rect">
            <a:avLst/>
          </a:prstGeom>
          <a:noFill/>
        </p:spPr>
        <p:txBody>
          <a:bodyPr wrap="none" lIns="0" tIns="0" rIns="0" bIns="0"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Patients (%)</a:t>
            </a:r>
          </a:p>
        </p:txBody>
      </p:sp>
      <p:sp>
        <p:nvSpPr>
          <p:cNvPr id="20" name="TextBox 19">
            <a:extLst>
              <a:ext uri="{FF2B5EF4-FFF2-40B4-BE49-F238E27FC236}">
                <a16:creationId xmlns:a16="http://schemas.microsoft.com/office/drawing/2014/main" id="{69BC25E9-608A-5CAC-5946-D284AA355F55}"/>
              </a:ext>
            </a:extLst>
          </p:cNvPr>
          <p:cNvSpPr txBox="1"/>
          <p:nvPr/>
        </p:nvSpPr>
        <p:spPr>
          <a:xfrm rot="16200000">
            <a:off x="-748165" y="3261238"/>
            <a:ext cx="2824236" cy="193899"/>
          </a:xfrm>
          <a:prstGeom prst="rect">
            <a:avLst/>
          </a:prstGeom>
          <a:noFill/>
        </p:spPr>
        <p:txBody>
          <a:bodyPr wrap="none" lIns="0" tIns="0" rIns="0" bIns="0"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B" sz="1400" b="1"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Treatment lines or treatment type</a:t>
            </a:r>
          </a:p>
        </p:txBody>
      </p:sp>
      <p:sp>
        <p:nvSpPr>
          <p:cNvPr id="21" name="Rounded Rectangle 20">
            <a:extLst>
              <a:ext uri="{FF2B5EF4-FFF2-40B4-BE49-F238E27FC236}">
                <a16:creationId xmlns:a16="http://schemas.microsoft.com/office/drawing/2014/main" id="{FF8B1454-A770-231C-DA09-611FEA7E6D9C}"/>
              </a:ext>
            </a:extLst>
          </p:cNvPr>
          <p:cNvSpPr/>
          <p:nvPr/>
        </p:nvSpPr>
        <p:spPr>
          <a:xfrm>
            <a:off x="6956122" y="1895914"/>
            <a:ext cx="4586455" cy="3044320"/>
          </a:xfrm>
          <a:prstGeom prst="roundRect">
            <a:avLst>
              <a:gd name="adj" fmla="val 6648"/>
            </a:avLst>
          </a:prstGeom>
          <a:solidFill>
            <a:schemeClr val="accent1">
              <a:lumMod val="20000"/>
              <a:lumOff val="80000"/>
            </a:schemeClr>
          </a:solidFill>
          <a:ln>
            <a:noFill/>
          </a:ln>
        </p:spPr>
        <p:style>
          <a:lnRef idx="1">
            <a:schemeClr val="accent1"/>
          </a:lnRef>
          <a:fillRef idx="3">
            <a:schemeClr val="accent1"/>
          </a:fillRef>
          <a:effectRef idx="2">
            <a:schemeClr val="accent1"/>
          </a:effectRef>
          <a:fontRef idx="minor">
            <a:schemeClr val="lt1"/>
          </a:fontRef>
        </p:style>
        <p:txBody>
          <a:bodyPr lIns="144000" rtlCol="0" anchor="ctr"/>
          <a:lstStyle/>
          <a:p>
            <a:pPr>
              <a:spcAft>
                <a:spcPts val="600"/>
              </a:spcAft>
            </a:pPr>
            <a:r>
              <a:rPr lang="en-GB" sz="1600" b="1" noProof="0" dirty="0">
                <a:solidFill>
                  <a:schemeClr val="tx1"/>
                </a:solidFill>
                <a:latin typeface="Arial" panose="020B0604020202020204" pitchFamily="34" charset="0"/>
                <a:cs typeface="Arial" panose="020B0604020202020204" pitchFamily="34" charset="0"/>
              </a:rPr>
              <a:t>In the treatment response subgroup (n=64):</a:t>
            </a:r>
          </a:p>
          <a:p>
            <a:pPr marL="285750" indent="-285750">
              <a:spcAft>
                <a:spcPts val="600"/>
              </a:spcAft>
              <a:buClr>
                <a:schemeClr val="accent1"/>
              </a:buClr>
              <a:buFont typeface="Arial" panose="020B0604020202020204" pitchFamily="34" charset="0"/>
              <a:buChar char="•"/>
            </a:pPr>
            <a:r>
              <a:rPr lang="en-GB" sz="1600" noProof="0" dirty="0">
                <a:solidFill>
                  <a:schemeClr val="tx1"/>
                </a:solidFill>
                <a:latin typeface="Arial" panose="020B0604020202020204" pitchFamily="34" charset="0"/>
                <a:cs typeface="Arial" panose="020B0604020202020204" pitchFamily="34" charset="0"/>
              </a:rPr>
              <a:t>Most common 1</a:t>
            </a:r>
            <a:r>
              <a:rPr lang="en-GB" sz="1600" baseline="30000" noProof="0" dirty="0">
                <a:solidFill>
                  <a:schemeClr val="tx1"/>
                </a:solidFill>
                <a:latin typeface="Arial" panose="020B0604020202020204" pitchFamily="34" charset="0"/>
                <a:cs typeface="Arial" panose="020B0604020202020204" pitchFamily="34" charset="0"/>
              </a:rPr>
              <a:t>st</a:t>
            </a:r>
            <a:r>
              <a:rPr lang="en-GB" sz="1600" noProof="0" dirty="0">
                <a:solidFill>
                  <a:schemeClr val="tx1"/>
                </a:solidFill>
                <a:latin typeface="Arial" panose="020B0604020202020204" pitchFamily="34" charset="0"/>
                <a:cs typeface="Arial" panose="020B0604020202020204" pitchFamily="34" charset="0"/>
              </a:rPr>
              <a:t> line treatments were immunotherapy-containing regimens and platinum-based chemotherapy</a:t>
            </a:r>
          </a:p>
          <a:p>
            <a:pPr marL="285750" indent="-285750">
              <a:spcAft>
                <a:spcPts val="600"/>
              </a:spcAft>
              <a:buClr>
                <a:schemeClr val="accent1"/>
              </a:buClr>
              <a:buFont typeface="Arial" panose="020B0604020202020204" pitchFamily="34" charset="0"/>
              <a:buChar char="•"/>
            </a:pPr>
            <a:r>
              <a:rPr lang="en-GB" sz="1600" noProof="0" dirty="0">
                <a:solidFill>
                  <a:schemeClr val="tx1"/>
                </a:solidFill>
                <a:latin typeface="Arial" panose="020B0604020202020204" pitchFamily="34" charset="0"/>
                <a:cs typeface="Arial" panose="020B0604020202020204" pitchFamily="34" charset="0"/>
              </a:rPr>
              <a:t>44% received T-DXd, most often in 2</a:t>
            </a:r>
            <a:r>
              <a:rPr lang="en-GB" sz="1600" baseline="30000" noProof="0" dirty="0">
                <a:solidFill>
                  <a:schemeClr val="tx1"/>
                </a:solidFill>
                <a:latin typeface="Arial" panose="020B0604020202020204" pitchFamily="34" charset="0"/>
                <a:cs typeface="Arial" panose="020B0604020202020204" pitchFamily="34" charset="0"/>
              </a:rPr>
              <a:t>nd</a:t>
            </a:r>
            <a:r>
              <a:rPr lang="en-GB" sz="1600" noProof="0" dirty="0">
                <a:solidFill>
                  <a:schemeClr val="tx1"/>
                </a:solidFill>
                <a:latin typeface="Arial" panose="020B0604020202020204" pitchFamily="34" charset="0"/>
                <a:cs typeface="Arial" panose="020B0604020202020204" pitchFamily="34" charset="0"/>
              </a:rPr>
              <a:t> line</a:t>
            </a:r>
          </a:p>
          <a:p>
            <a:pPr marL="285750" indent="-285750">
              <a:spcAft>
                <a:spcPts val="600"/>
              </a:spcAft>
              <a:buClr>
                <a:schemeClr val="accent1"/>
              </a:buClr>
              <a:buFont typeface="Arial" panose="020B0604020202020204" pitchFamily="34" charset="0"/>
              <a:buChar char="•"/>
            </a:pPr>
            <a:r>
              <a:rPr lang="en-GB" sz="1600" noProof="0" dirty="0">
                <a:solidFill>
                  <a:schemeClr val="tx1"/>
                </a:solidFill>
                <a:latin typeface="Arial" panose="020B0604020202020204" pitchFamily="34" charset="0"/>
                <a:cs typeface="Arial" panose="020B0604020202020204" pitchFamily="34" charset="0"/>
              </a:rPr>
              <a:t>Prior therapy:</a:t>
            </a:r>
          </a:p>
          <a:p>
            <a:pPr marL="742950" lvl="1" indent="-285750">
              <a:spcAft>
                <a:spcPts val="600"/>
              </a:spcAft>
              <a:buClr>
                <a:schemeClr val="accent1"/>
              </a:buClr>
              <a:buFont typeface="System Font Regular"/>
              <a:buChar char="–"/>
            </a:pPr>
            <a:r>
              <a:rPr lang="en-GB" sz="1600" noProof="0" dirty="0">
                <a:solidFill>
                  <a:schemeClr val="tx1"/>
                </a:solidFill>
                <a:latin typeface="Arial" panose="020B0604020202020204" pitchFamily="34" charset="0"/>
                <a:cs typeface="Arial" panose="020B0604020202020204" pitchFamily="34" charset="0"/>
              </a:rPr>
              <a:t>33% had one line of therapy</a:t>
            </a:r>
          </a:p>
          <a:p>
            <a:pPr marL="742950" lvl="1" indent="-285750">
              <a:spcAft>
                <a:spcPts val="600"/>
              </a:spcAft>
              <a:buClr>
                <a:schemeClr val="accent1"/>
              </a:buClr>
              <a:buFont typeface="System Font Regular"/>
              <a:buChar char="–"/>
            </a:pPr>
            <a:r>
              <a:rPr lang="en-GB" sz="1600" noProof="0" dirty="0">
                <a:solidFill>
                  <a:schemeClr val="tx1"/>
                </a:solidFill>
                <a:latin typeface="Arial" panose="020B0604020202020204" pitchFamily="34" charset="0"/>
                <a:cs typeface="Arial" panose="020B0604020202020204" pitchFamily="34" charset="0"/>
              </a:rPr>
              <a:t>67% had 2+ lines of prior therapy</a:t>
            </a:r>
          </a:p>
          <a:p>
            <a:pPr marL="742950" lvl="1" indent="-285750">
              <a:spcAft>
                <a:spcPts val="600"/>
              </a:spcAft>
              <a:buClr>
                <a:schemeClr val="accent1"/>
              </a:buClr>
              <a:buFont typeface="System Font Regular"/>
              <a:buChar char="–"/>
            </a:pPr>
            <a:r>
              <a:rPr lang="en-GB" sz="1600" noProof="0" dirty="0">
                <a:solidFill>
                  <a:schemeClr val="tx1"/>
                </a:solidFill>
                <a:latin typeface="Arial" panose="020B0604020202020204" pitchFamily="34" charset="0"/>
                <a:cs typeface="Arial" panose="020B0604020202020204" pitchFamily="34" charset="0"/>
              </a:rPr>
              <a:t>44% had 3+ lines of prior therapy</a:t>
            </a:r>
          </a:p>
        </p:txBody>
      </p:sp>
    </p:spTree>
    <p:extLst>
      <p:ext uri="{BB962C8B-B14F-4D97-AF65-F5344CB8AC3E}">
        <p14:creationId xmlns:p14="http://schemas.microsoft.com/office/powerpoint/2010/main" val="2010022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FF93F2-8538-FFFC-C17A-1763AF476791}"/>
            </a:ext>
          </a:extLst>
        </p:cNvPr>
        <p:cNvGrpSpPr/>
        <p:nvPr/>
      </p:nvGrpSpPr>
      <p:grpSpPr>
        <a:xfrm>
          <a:off x="0" y="0"/>
          <a:ext cx="0" cy="0"/>
          <a:chOff x="0" y="0"/>
          <a:chExt cx="0" cy="0"/>
        </a:xfrm>
      </p:grpSpPr>
      <p:sp>
        <p:nvSpPr>
          <p:cNvPr id="8" name="Content Placeholder 7">
            <a:extLst>
              <a:ext uri="{FF2B5EF4-FFF2-40B4-BE49-F238E27FC236}">
                <a16:creationId xmlns:a16="http://schemas.microsoft.com/office/drawing/2014/main" id="{B37E4823-73D4-5FF6-5257-65703E1AF290}"/>
              </a:ext>
            </a:extLst>
          </p:cNvPr>
          <p:cNvSpPr>
            <a:spLocks noGrp="1"/>
          </p:cNvSpPr>
          <p:nvPr>
            <p:ph sz="quarter" idx="12"/>
          </p:nvPr>
        </p:nvSpPr>
        <p:spPr>
          <a:xfrm>
            <a:off x="620184" y="1425600"/>
            <a:ext cx="10963200" cy="4525200"/>
          </a:xfrm>
        </p:spPr>
        <p:txBody>
          <a:bodyPr anchor="t" anchorCtr="0"/>
          <a:lstStyle/>
          <a:p>
            <a:r>
              <a:rPr lang="en-GB" noProof="0" dirty="0"/>
              <a:t>This real-world cohort demonstrates molecular heterogeneity, treatment patterns, and line of treatment outcomes in </a:t>
            </a:r>
            <a:r>
              <a:rPr lang="en-GB" i="1" noProof="0" dirty="0"/>
              <a:t>HER2</a:t>
            </a:r>
            <a:r>
              <a:rPr lang="en-GB" noProof="0" dirty="0"/>
              <a:t>-mutant NSCLC</a:t>
            </a:r>
          </a:p>
          <a:p>
            <a:r>
              <a:rPr lang="en-GB" noProof="0" dirty="0"/>
              <a:t>HER2 directed/HER-family therapy, particularly T-DXd, was used primarily after 1</a:t>
            </a:r>
            <a:r>
              <a:rPr lang="en-GB" baseline="30000" noProof="0" dirty="0"/>
              <a:t>st</a:t>
            </a:r>
            <a:r>
              <a:rPr lang="en-GB" noProof="0" dirty="0"/>
              <a:t> line</a:t>
            </a:r>
          </a:p>
          <a:p>
            <a:r>
              <a:rPr lang="en-GB" noProof="0" dirty="0"/>
              <a:t>These data provide benchmarks for treatment sequencing in this actionable </a:t>
            </a:r>
            <a:br>
              <a:rPr lang="en-GB" noProof="0" dirty="0"/>
            </a:br>
            <a:r>
              <a:rPr lang="en-GB" noProof="0" dirty="0"/>
              <a:t>NSCLC population</a:t>
            </a:r>
          </a:p>
        </p:txBody>
      </p:sp>
      <p:sp>
        <p:nvSpPr>
          <p:cNvPr id="6" name="Title 5">
            <a:extLst>
              <a:ext uri="{FF2B5EF4-FFF2-40B4-BE49-F238E27FC236}">
                <a16:creationId xmlns:a16="http://schemas.microsoft.com/office/drawing/2014/main" id="{CEC17459-93C1-6913-F5B5-43E8C3FD475C}"/>
              </a:ext>
            </a:extLst>
          </p:cNvPr>
          <p:cNvSpPr>
            <a:spLocks noGrp="1"/>
          </p:cNvSpPr>
          <p:nvPr>
            <p:ph type="title"/>
          </p:nvPr>
        </p:nvSpPr>
        <p:spPr>
          <a:xfrm>
            <a:off x="619201" y="259200"/>
            <a:ext cx="10963199" cy="864000"/>
          </a:xfrm>
        </p:spPr>
        <p:txBody>
          <a:bodyPr/>
          <a:lstStyle/>
          <a:p>
            <a:r>
              <a:rPr lang="en-GB" noProof="0" dirty="0"/>
              <a:t>GENIE registry: summary</a:t>
            </a:r>
          </a:p>
        </p:txBody>
      </p:sp>
      <p:sp>
        <p:nvSpPr>
          <p:cNvPr id="15" name="Content Placeholder 14">
            <a:extLst>
              <a:ext uri="{FF2B5EF4-FFF2-40B4-BE49-F238E27FC236}">
                <a16:creationId xmlns:a16="http://schemas.microsoft.com/office/drawing/2014/main" id="{C6632DA4-FE8F-FF33-2B9E-E066B4D1CC35}"/>
              </a:ext>
            </a:extLst>
          </p:cNvPr>
          <p:cNvSpPr>
            <a:spLocks noGrp="1"/>
          </p:cNvSpPr>
          <p:nvPr>
            <p:ph sz="quarter" idx="15"/>
          </p:nvPr>
        </p:nvSpPr>
        <p:spPr>
          <a:xfrm>
            <a:off x="620183" y="6356351"/>
            <a:ext cx="10180339" cy="365125"/>
          </a:xfrm>
        </p:spPr>
        <p:txBody>
          <a:bodyPr anchor="b" anchorCtr="0"/>
          <a:lstStyle/>
          <a:p>
            <a:r>
              <a:rPr lang="en-GB" noProof="0" dirty="0"/>
              <a:t>NSCLC, non-small cell lung cancer; T-DXd, trastuzumab deruxtecan</a:t>
            </a:r>
          </a:p>
          <a:p>
            <a:r>
              <a:rPr lang="en-GB" noProof="0" dirty="0"/>
              <a:t>Kehl K, et al. Abstract 2696P, ESMO 2026 (poster presentation)</a:t>
            </a:r>
          </a:p>
        </p:txBody>
      </p:sp>
      <p:sp>
        <p:nvSpPr>
          <p:cNvPr id="2" name="Slide Number Placeholder 1">
            <a:extLst>
              <a:ext uri="{FF2B5EF4-FFF2-40B4-BE49-F238E27FC236}">
                <a16:creationId xmlns:a16="http://schemas.microsoft.com/office/drawing/2014/main" id="{10C972E8-1941-8924-49F9-1DC8E8955F75}"/>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15</a:t>
            </a:fld>
            <a:endParaRPr lang="en-GB" noProof="0" dirty="0"/>
          </a:p>
        </p:txBody>
      </p:sp>
      <p:sp>
        <p:nvSpPr>
          <p:cNvPr id="4" name="TextBox 3">
            <a:extLst>
              <a:ext uri="{FF2B5EF4-FFF2-40B4-BE49-F238E27FC236}">
                <a16:creationId xmlns:a16="http://schemas.microsoft.com/office/drawing/2014/main" id="{2D97AA59-491B-6728-BCC0-6AF86EC2AD64}"/>
              </a:ext>
            </a:extLst>
          </p:cNvPr>
          <p:cNvSpPr txBox="1"/>
          <p:nvPr/>
        </p:nvSpPr>
        <p:spPr>
          <a:xfrm>
            <a:off x="775709" y="4279642"/>
            <a:ext cx="10624487" cy="1202994"/>
          </a:xfrm>
          <a:prstGeom prst="rect">
            <a:avLst/>
          </a:prstGeom>
          <a:solidFill>
            <a:schemeClr val="bg1"/>
          </a:solidFill>
          <a:ln w="28575">
            <a:solidFill>
              <a:schemeClr val="accent1"/>
            </a:solidFill>
          </a:ln>
        </p:spPr>
        <p:txBody>
          <a:bodyPr wrap="square" lIns="288000" tIns="108000" rIns="288000" bIns="108000" rtlCol="0">
            <a:spAutoFit/>
          </a:bodyPr>
          <a:lstStyle/>
          <a:p>
            <a:pPr>
              <a:spcBef>
                <a:spcPts val="600"/>
              </a:spcBef>
            </a:pPr>
            <a:r>
              <a:rPr lang="en-GB" b="1" u="sng" noProof="0" dirty="0">
                <a:solidFill>
                  <a:schemeClr val="accent1"/>
                </a:solidFill>
                <a:latin typeface="Arial" panose="020B0604020202020204" pitchFamily="34" charset="0"/>
                <a:ea typeface="Aileron" charset="0"/>
                <a:cs typeface="Arial" panose="020B0604020202020204" pitchFamily="34" charset="0"/>
              </a:rPr>
              <a:t>Clinical perspective</a:t>
            </a:r>
            <a:endParaRPr lang="en-GB" b="1" noProof="0" dirty="0">
              <a:latin typeface="Arial" panose="020B0604020202020204" pitchFamily="34" charset="0"/>
              <a:cs typeface="Arial" panose="020B0604020202020204" pitchFamily="34" charset="0"/>
            </a:endParaRPr>
          </a:p>
          <a:p>
            <a:pPr marL="285750" indent="-285750">
              <a:spcBef>
                <a:spcPts val="1200"/>
              </a:spcBef>
              <a:buFont typeface="Arial" panose="020B0604020202020204" pitchFamily="34" charset="0"/>
              <a:buChar char="•"/>
            </a:pPr>
            <a:r>
              <a:rPr lang="en-GB" noProof="0" dirty="0">
                <a:latin typeface="Arial" panose="020B0604020202020204" pitchFamily="34" charset="0"/>
                <a:cs typeface="Arial" panose="020B0604020202020204" pitchFamily="34" charset="0"/>
              </a:rPr>
              <a:t>These data provide important real-world context for treatment considerations in patients with </a:t>
            </a:r>
            <a:r>
              <a:rPr lang="en-GB" i="1" noProof="0" dirty="0">
                <a:latin typeface="Arial" panose="020B0604020202020204" pitchFamily="34" charset="0"/>
                <a:cs typeface="Arial" panose="020B0604020202020204" pitchFamily="34" charset="0"/>
              </a:rPr>
              <a:t>HER2</a:t>
            </a:r>
            <a:r>
              <a:rPr lang="en-GB" noProof="0" dirty="0">
                <a:latin typeface="Arial" panose="020B0604020202020204" pitchFamily="34" charset="0"/>
                <a:cs typeface="Arial" panose="020B0604020202020204" pitchFamily="34" charset="0"/>
              </a:rPr>
              <a:t>-mutant NSCLC</a:t>
            </a:r>
          </a:p>
        </p:txBody>
      </p:sp>
    </p:spTree>
    <p:extLst>
      <p:ext uri="{BB962C8B-B14F-4D97-AF65-F5344CB8AC3E}">
        <p14:creationId xmlns:p14="http://schemas.microsoft.com/office/powerpoint/2010/main" val="21841160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35C9C9C5-D7D1-5FB5-D477-860D13823851}"/>
              </a:ext>
            </a:extLst>
          </p:cNvPr>
          <p:cNvSpPr>
            <a:spLocks noGrp="1"/>
          </p:cNvSpPr>
          <p:nvPr>
            <p:ph type="title"/>
          </p:nvPr>
        </p:nvSpPr>
        <p:spPr/>
        <p:txBody>
          <a:bodyPr>
            <a:normAutofit/>
          </a:bodyPr>
          <a:lstStyle/>
          <a:p>
            <a:pPr marL="642937" lvl="1" indent="-285750" algn="ctr"/>
            <a:r>
              <a:rPr lang="en-GB" sz="4000" b="1" cap="all" noProof="0" dirty="0">
                <a:solidFill>
                  <a:schemeClr val="bg1"/>
                </a:solidFill>
                <a:latin typeface="Arial" panose="020B0604020202020204" pitchFamily="34" charset="0"/>
                <a:cs typeface="Arial" panose="020B0604020202020204" pitchFamily="34" charset="0"/>
              </a:rPr>
              <a:t>SOHO-01: Updated efficacy and safety of sevabertinib in advanced </a:t>
            </a:r>
            <a:r>
              <a:rPr lang="en-GB" sz="4000" b="1" i="1" cap="all" noProof="0" dirty="0">
                <a:solidFill>
                  <a:schemeClr val="bg1"/>
                </a:solidFill>
                <a:latin typeface="Arial" panose="020B0604020202020204" pitchFamily="34" charset="0"/>
                <a:cs typeface="Arial" panose="020B0604020202020204" pitchFamily="34" charset="0"/>
              </a:rPr>
              <a:t>HER2</a:t>
            </a:r>
            <a:r>
              <a:rPr lang="en-GB" sz="4000" b="1" cap="all" noProof="0" dirty="0">
                <a:solidFill>
                  <a:schemeClr val="bg1"/>
                </a:solidFill>
                <a:latin typeface="Arial" panose="020B0604020202020204" pitchFamily="34" charset="0"/>
                <a:cs typeface="Arial" panose="020B0604020202020204" pitchFamily="34" charset="0"/>
              </a:rPr>
              <a:t>-mutant NSCLC, including 1</a:t>
            </a:r>
            <a:r>
              <a:rPr lang="en-GB" sz="4000" b="1" cap="all" baseline="30000" noProof="0" dirty="0">
                <a:solidFill>
                  <a:schemeClr val="bg1"/>
                </a:solidFill>
                <a:latin typeface="Arial" panose="020B0604020202020204" pitchFamily="34" charset="0"/>
                <a:cs typeface="Arial" panose="020B0604020202020204" pitchFamily="34" charset="0"/>
              </a:rPr>
              <a:t>st</a:t>
            </a:r>
            <a:r>
              <a:rPr lang="en-GB" sz="4000" b="1" cap="all" noProof="0" dirty="0">
                <a:solidFill>
                  <a:schemeClr val="bg1"/>
                </a:solidFill>
                <a:latin typeface="Arial" panose="020B0604020202020204" pitchFamily="34" charset="0"/>
                <a:cs typeface="Arial" panose="020B0604020202020204" pitchFamily="34" charset="0"/>
              </a:rPr>
              <a:t> line patients and those with active brain metastases</a:t>
            </a:r>
          </a:p>
        </p:txBody>
      </p:sp>
      <p:sp>
        <p:nvSpPr>
          <p:cNvPr id="7" name="Subtitle 6">
            <a:extLst>
              <a:ext uri="{FF2B5EF4-FFF2-40B4-BE49-F238E27FC236}">
                <a16:creationId xmlns:a16="http://schemas.microsoft.com/office/drawing/2014/main" id="{8E430D2C-AD48-6F06-C10F-6B77654C6113}"/>
              </a:ext>
            </a:extLst>
          </p:cNvPr>
          <p:cNvSpPr>
            <a:spLocks noGrp="1"/>
          </p:cNvSpPr>
          <p:nvPr>
            <p:ph type="subTitle" idx="1"/>
          </p:nvPr>
        </p:nvSpPr>
        <p:spPr/>
        <p:txBody>
          <a:bodyPr>
            <a:normAutofit/>
          </a:bodyPr>
          <a:lstStyle/>
          <a:p>
            <a:r>
              <a:rPr lang="en-GB" b="1" noProof="0" dirty="0"/>
              <a:t>Le X, et al. Abstract 2712P, ESMO 2026</a:t>
            </a:r>
            <a:endParaRPr lang="en-GB" b="1" kern="100" noProof="0" dirty="0">
              <a:effectLst/>
              <a:ea typeface="Calibri" panose="020F0502020204030204" pitchFamily="34" charset="0"/>
            </a:endParaRPr>
          </a:p>
        </p:txBody>
      </p:sp>
      <p:sp>
        <p:nvSpPr>
          <p:cNvPr id="2" name="Slide Number Placeholder 1">
            <a:extLst>
              <a:ext uri="{FF2B5EF4-FFF2-40B4-BE49-F238E27FC236}">
                <a16:creationId xmlns:a16="http://schemas.microsoft.com/office/drawing/2014/main" id="{38393C7F-20D5-D7B7-34F6-C78A2F987C04}"/>
              </a:ext>
            </a:extLst>
          </p:cNvPr>
          <p:cNvSpPr>
            <a:spLocks noGrp="1"/>
          </p:cNvSpPr>
          <p:nvPr>
            <p:ph type="sldNum" sz="quarter" idx="4"/>
          </p:nvPr>
        </p:nvSpPr>
        <p:spPr/>
        <p:txBody>
          <a:bodyPr/>
          <a:lstStyle/>
          <a:p>
            <a:fld id="{FCE43C0F-8A7B-3A4B-9DB5-B3472E36E833}" type="slidenum">
              <a:rPr lang="en-GB" noProof="0" smtClean="0"/>
              <a:pPr/>
              <a:t>16</a:t>
            </a:fld>
            <a:endParaRPr lang="en-GB" noProof="0" dirty="0"/>
          </a:p>
        </p:txBody>
      </p:sp>
      <p:sp>
        <p:nvSpPr>
          <p:cNvPr id="4" name="Content Placeholder 3">
            <a:extLst>
              <a:ext uri="{FF2B5EF4-FFF2-40B4-BE49-F238E27FC236}">
                <a16:creationId xmlns:a16="http://schemas.microsoft.com/office/drawing/2014/main" id="{41A4F43B-D361-9C52-AC0E-2B0F2E342ABA}"/>
              </a:ext>
            </a:extLst>
          </p:cNvPr>
          <p:cNvSpPr>
            <a:spLocks noGrp="1"/>
          </p:cNvSpPr>
          <p:nvPr>
            <p:ph sz="quarter" idx="15"/>
          </p:nvPr>
        </p:nvSpPr>
        <p:spPr/>
        <p:txBody>
          <a:bodyPr/>
          <a:lstStyle/>
          <a:p>
            <a:r>
              <a:rPr lang="en-GB" noProof="0" dirty="0"/>
              <a:t>NSCLC, non-small cell lung cancer</a:t>
            </a:r>
          </a:p>
        </p:txBody>
      </p:sp>
    </p:spTree>
    <p:extLst>
      <p:ext uri="{BB962C8B-B14F-4D97-AF65-F5344CB8AC3E}">
        <p14:creationId xmlns:p14="http://schemas.microsoft.com/office/powerpoint/2010/main" val="37210024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2A4ABF93-C65C-1A7C-15A3-D555C6C14CD1}"/>
              </a:ext>
            </a:extLst>
          </p:cNvPr>
          <p:cNvSpPr>
            <a:spLocks noGrp="1"/>
          </p:cNvSpPr>
          <p:nvPr>
            <p:ph sz="quarter" idx="12"/>
          </p:nvPr>
        </p:nvSpPr>
        <p:spPr>
          <a:xfrm>
            <a:off x="620713" y="1185406"/>
            <a:ext cx="10963275" cy="2149512"/>
          </a:xfrm>
        </p:spPr>
        <p:txBody>
          <a:bodyPr>
            <a:normAutofit/>
          </a:bodyPr>
          <a:lstStyle/>
          <a:p>
            <a:pPr>
              <a:spcBef>
                <a:spcPts val="600"/>
              </a:spcBef>
            </a:pPr>
            <a:r>
              <a:rPr lang="en-GB" sz="1600" b="1" noProof="0" dirty="0">
                <a:solidFill>
                  <a:schemeClr val="accent1"/>
                </a:solidFill>
              </a:rPr>
              <a:t>Sevabertinib</a:t>
            </a:r>
            <a:r>
              <a:rPr lang="en-GB" sz="1600" noProof="0" dirty="0">
                <a:solidFill>
                  <a:schemeClr val="tx2"/>
                </a:solidFill>
              </a:rPr>
              <a:t> is an oral, </a:t>
            </a:r>
            <a:r>
              <a:rPr lang="en-GB" sz="1600" b="1" noProof="0" dirty="0">
                <a:solidFill>
                  <a:schemeClr val="accent1"/>
                </a:solidFill>
              </a:rPr>
              <a:t>reversible tyrosine kinase inhibitor that potently inhibits HER2 and EGFR </a:t>
            </a:r>
            <a:br>
              <a:rPr lang="en-GB" sz="1600" b="1" noProof="0" dirty="0">
                <a:solidFill>
                  <a:schemeClr val="accent1"/>
                </a:solidFill>
              </a:rPr>
            </a:br>
            <a:r>
              <a:rPr lang="en-GB" sz="1600" noProof="0" dirty="0">
                <a:solidFill>
                  <a:schemeClr val="tx2"/>
                </a:solidFill>
              </a:rPr>
              <a:t>in preclinical models</a:t>
            </a:r>
            <a:r>
              <a:rPr lang="en-GB" sz="1600" baseline="30000" noProof="0" dirty="0">
                <a:solidFill>
                  <a:schemeClr val="tx2"/>
                </a:solidFill>
              </a:rPr>
              <a:t>1</a:t>
            </a:r>
            <a:endParaRPr lang="en-GB" sz="1600" noProof="0" dirty="0">
              <a:solidFill>
                <a:schemeClr val="tx2"/>
              </a:solidFill>
            </a:endParaRPr>
          </a:p>
          <a:p>
            <a:pPr>
              <a:spcBef>
                <a:spcPts val="600"/>
              </a:spcBef>
            </a:pPr>
            <a:r>
              <a:rPr lang="en-GB" sz="1600" noProof="0" dirty="0"/>
              <a:t>Sevabertinib demonstrated antitumor activity and manageable safety in patients with </a:t>
            </a:r>
            <a:r>
              <a:rPr lang="en-GB" sz="1600" i="1" noProof="0" dirty="0"/>
              <a:t>HER2</a:t>
            </a:r>
            <a:r>
              <a:rPr lang="en-GB" sz="1600" noProof="0" dirty="0"/>
              <a:t>-mutant NSCLC who were </a:t>
            </a:r>
            <a:r>
              <a:rPr lang="en-GB" sz="1600" b="1" noProof="0" dirty="0">
                <a:solidFill>
                  <a:schemeClr val="accent1"/>
                </a:solidFill>
              </a:rPr>
              <a:t>previously treated (Cohorts D &amp; E) </a:t>
            </a:r>
            <a:r>
              <a:rPr lang="en-GB" sz="1600" noProof="0" dirty="0"/>
              <a:t>or were </a:t>
            </a:r>
            <a:r>
              <a:rPr lang="en-GB" sz="1600" b="1" noProof="0" dirty="0">
                <a:solidFill>
                  <a:schemeClr val="accent1"/>
                </a:solidFill>
              </a:rPr>
              <a:t>treatment-naïve (Cohort F) </a:t>
            </a:r>
            <a:r>
              <a:rPr lang="en-GB" sz="1600" noProof="0" dirty="0"/>
              <a:t>in the </a:t>
            </a:r>
            <a:r>
              <a:rPr lang="en-GB" sz="1600" b="1" noProof="0" dirty="0">
                <a:solidFill>
                  <a:schemeClr val="accent1"/>
                </a:solidFill>
              </a:rPr>
              <a:t>Phase 1/2 SOHO-01 trial </a:t>
            </a:r>
            <a:r>
              <a:rPr lang="en-GB" sz="1600" noProof="0" dirty="0"/>
              <a:t>(NCT05099172)</a:t>
            </a:r>
            <a:r>
              <a:rPr lang="en-GB" sz="1600" baseline="30000" noProof="0" dirty="0"/>
              <a:t>2</a:t>
            </a:r>
          </a:p>
          <a:p>
            <a:pPr>
              <a:spcBef>
                <a:spcPts val="600"/>
              </a:spcBef>
            </a:pPr>
            <a:r>
              <a:rPr lang="en-GB" sz="1600" noProof="0" dirty="0"/>
              <a:t>Updated results from Cohorts D and F with longer follow-up are reported together with Cohort G</a:t>
            </a:r>
            <a:r>
              <a:rPr lang="en-GB" sz="1600" baseline="30000" noProof="0" dirty="0"/>
              <a:t>3</a:t>
            </a:r>
            <a:endParaRPr lang="en-GB" sz="1600" baseline="30000" noProof="0" dirty="0">
              <a:solidFill>
                <a:schemeClr val="tx2"/>
              </a:solidFill>
            </a:endParaRPr>
          </a:p>
        </p:txBody>
      </p:sp>
      <p:sp>
        <p:nvSpPr>
          <p:cNvPr id="6" name="Title 5">
            <a:extLst>
              <a:ext uri="{FF2B5EF4-FFF2-40B4-BE49-F238E27FC236}">
                <a16:creationId xmlns:a16="http://schemas.microsoft.com/office/drawing/2014/main" id="{B0202626-C84A-558E-EEC9-A7191C8F4DE1}"/>
              </a:ext>
            </a:extLst>
          </p:cNvPr>
          <p:cNvSpPr>
            <a:spLocks noGrp="1"/>
          </p:cNvSpPr>
          <p:nvPr>
            <p:ph type="title"/>
          </p:nvPr>
        </p:nvSpPr>
        <p:spPr>
          <a:xfrm>
            <a:off x="619201" y="259200"/>
            <a:ext cx="10963199" cy="864000"/>
          </a:xfrm>
        </p:spPr>
        <p:txBody>
          <a:bodyPr/>
          <a:lstStyle/>
          <a:p>
            <a:r>
              <a:rPr lang="en-GB" noProof="0" dirty="0"/>
              <a:t>Soho-01: background and study design</a:t>
            </a:r>
          </a:p>
        </p:txBody>
      </p:sp>
      <p:sp>
        <p:nvSpPr>
          <p:cNvPr id="8" name="Content Placeholder 7">
            <a:extLst>
              <a:ext uri="{FF2B5EF4-FFF2-40B4-BE49-F238E27FC236}">
                <a16:creationId xmlns:a16="http://schemas.microsoft.com/office/drawing/2014/main" id="{8FB4BF2C-621F-7946-6AA9-E96D7B7C620A}"/>
              </a:ext>
            </a:extLst>
          </p:cNvPr>
          <p:cNvSpPr>
            <a:spLocks noGrp="1"/>
          </p:cNvSpPr>
          <p:nvPr>
            <p:ph sz="quarter" idx="15"/>
          </p:nvPr>
        </p:nvSpPr>
        <p:spPr>
          <a:xfrm>
            <a:off x="619200" y="6336115"/>
            <a:ext cx="10477005" cy="365125"/>
          </a:xfrm>
          <a:solidFill>
            <a:schemeClr val="bg1"/>
          </a:solidFill>
        </p:spPr>
        <p:txBody>
          <a:bodyPr anchor="b" anchorCtr="0"/>
          <a:lstStyle/>
          <a:p>
            <a:endParaRPr lang="en-GB" sz="1050" noProof="0" dirty="0">
              <a:solidFill>
                <a:schemeClr val="tx2"/>
              </a:solidFill>
            </a:endParaRPr>
          </a:p>
          <a:p>
            <a:r>
              <a:rPr lang="en-GB" sz="1050" baseline="30000" noProof="0" dirty="0">
                <a:solidFill>
                  <a:schemeClr val="tx2"/>
                </a:solidFill>
                <a:ea typeface="Aileron" charset="0"/>
              </a:rPr>
              <a:t>a</a:t>
            </a:r>
            <a:r>
              <a:rPr lang="en-GB" sz="1050" noProof="0" dirty="0">
                <a:solidFill>
                  <a:schemeClr val="tx2"/>
                </a:solidFill>
                <a:ea typeface="Aileron" charset="0"/>
              </a:rPr>
              <a:t> Cohorts whose data are not presented in this poster are not included herein, including the </a:t>
            </a:r>
            <a:r>
              <a:rPr lang="en-GB" sz="1050" i="1" noProof="0" dirty="0">
                <a:solidFill>
                  <a:schemeClr val="tx2"/>
                </a:solidFill>
                <a:ea typeface="Aileron" charset="0"/>
              </a:rPr>
              <a:t>EGFR</a:t>
            </a:r>
            <a:r>
              <a:rPr lang="en-GB" sz="1050" noProof="0" dirty="0">
                <a:solidFill>
                  <a:schemeClr val="tx2"/>
                </a:solidFill>
                <a:ea typeface="Aileron" charset="0"/>
              </a:rPr>
              <a:t>-mutant NSCLC cohort; </a:t>
            </a:r>
            <a:r>
              <a:rPr lang="en-GB" sz="1050" baseline="30000" noProof="0" dirty="0">
                <a:solidFill>
                  <a:schemeClr val="tx2"/>
                </a:solidFill>
                <a:ea typeface="Aileron" charset="0"/>
              </a:rPr>
              <a:t>b </a:t>
            </a:r>
            <a:r>
              <a:rPr lang="en-GB" sz="1050" noProof="0" dirty="0">
                <a:solidFill>
                  <a:schemeClr val="tx2"/>
                </a:solidFill>
                <a:ea typeface="Aileron" charset="0"/>
              </a:rPr>
              <a:t>Patients from dose escalation and expansion who were </a:t>
            </a:r>
            <a:br>
              <a:rPr lang="en-GB" sz="1050" noProof="0" dirty="0">
                <a:solidFill>
                  <a:schemeClr val="tx2"/>
                </a:solidFill>
                <a:ea typeface="Aileron" charset="0"/>
              </a:rPr>
            </a:br>
            <a:r>
              <a:rPr lang="en-GB" sz="1050" noProof="0" dirty="0">
                <a:solidFill>
                  <a:schemeClr val="tx2"/>
                </a:solidFill>
                <a:ea typeface="Aileron" charset="0"/>
              </a:rPr>
              <a:t>treated at the same dose level and who met the same eligibility criteria for an extension group were combined for the respective statistical analysis; </a:t>
            </a:r>
            <a:r>
              <a:rPr lang="en-GB" sz="1050" baseline="30000" noProof="0" dirty="0">
                <a:solidFill>
                  <a:schemeClr val="tx2"/>
                </a:solidFill>
                <a:ea typeface="Aileron" charset="0"/>
              </a:rPr>
              <a:t>c </a:t>
            </a:r>
            <a:r>
              <a:rPr lang="en-GB" sz="1050" noProof="0" dirty="0">
                <a:solidFill>
                  <a:schemeClr val="tx2"/>
                </a:solidFill>
                <a:ea typeface="Aileron" charset="0"/>
              </a:rPr>
              <a:t>New or progressing brain </a:t>
            </a:r>
            <a:br>
              <a:rPr lang="en-GB" sz="1050" noProof="0" dirty="0">
                <a:solidFill>
                  <a:schemeClr val="tx2"/>
                </a:solidFill>
                <a:ea typeface="Aileron" charset="0"/>
              </a:rPr>
            </a:br>
            <a:r>
              <a:rPr lang="en-GB" sz="1050" noProof="0" dirty="0">
                <a:solidFill>
                  <a:schemeClr val="tx2"/>
                </a:solidFill>
                <a:ea typeface="Aileron" charset="0"/>
              </a:rPr>
              <a:t>metastases that do not require immediate CNS-directed treatment as per the investigator’s judgement</a:t>
            </a:r>
            <a:endParaRPr lang="en-GB" sz="1050" noProof="0" dirty="0">
              <a:solidFill>
                <a:schemeClr val="tx2"/>
              </a:solidFill>
              <a:highlight>
                <a:srgbClr val="FFFF00"/>
              </a:highlight>
            </a:endParaRPr>
          </a:p>
          <a:p>
            <a:r>
              <a:rPr lang="en-GB" sz="1050" noProof="0" dirty="0">
                <a:solidFill>
                  <a:schemeClr val="tx2"/>
                </a:solidFill>
              </a:rPr>
              <a:t>BID, twice daily; CNS, central nervous system; DoR, duration of response; ex20ins, exon 20 insertion; NSCLC, non-small cell lung cancer; ORR, objective response rate; PFS, progression-free survival; RANO-BM, Response Assessment in Neuro-Oncology Brain Metastases; RECIST, Response Evaluation Criteria in Solid Tumours; TKI, tyrosine kinase inhibitor</a:t>
            </a:r>
          </a:p>
          <a:p>
            <a:r>
              <a:rPr lang="en-GB" sz="1050" noProof="0" dirty="0">
                <a:solidFill>
                  <a:schemeClr val="tx2"/>
                </a:solidFill>
              </a:rPr>
              <a:t>1. Girard N, et al. J Clin Oncol. 2024;42(suppl 17). Abstr LBA8598; 2. Le X, et al. N Engl J Med. 2025;393:1819-1832; 3. Le X, et al. Abstract 2712P, ESMO 2026 (poster presentation)</a:t>
            </a:r>
            <a:endParaRPr lang="en-GB" sz="1050" kern="100" noProof="0" dirty="0">
              <a:solidFill>
                <a:schemeClr val="tx2"/>
              </a:solidFill>
              <a:ea typeface="Calibri" panose="020F0502020204030204" pitchFamily="34" charset="0"/>
            </a:endParaRPr>
          </a:p>
        </p:txBody>
      </p:sp>
      <p:sp>
        <p:nvSpPr>
          <p:cNvPr id="5" name="Slide Number Placeholder 4">
            <a:extLst>
              <a:ext uri="{FF2B5EF4-FFF2-40B4-BE49-F238E27FC236}">
                <a16:creationId xmlns:a16="http://schemas.microsoft.com/office/drawing/2014/main" id="{FEF975E0-ED94-CDE7-E638-53CFBDE43529}"/>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17</a:t>
            </a:fld>
            <a:endParaRPr lang="en-GB" noProof="0" dirty="0"/>
          </a:p>
        </p:txBody>
      </p:sp>
      <p:grpSp>
        <p:nvGrpSpPr>
          <p:cNvPr id="2" name="Group 1">
            <a:extLst>
              <a:ext uri="{FF2B5EF4-FFF2-40B4-BE49-F238E27FC236}">
                <a16:creationId xmlns:a16="http://schemas.microsoft.com/office/drawing/2014/main" id="{E1255D7E-7A3C-1355-AAA6-F7041868F7B3}"/>
              </a:ext>
            </a:extLst>
          </p:cNvPr>
          <p:cNvGrpSpPr/>
          <p:nvPr/>
        </p:nvGrpSpPr>
        <p:grpSpPr>
          <a:xfrm>
            <a:off x="623392" y="2996952"/>
            <a:ext cx="9937104" cy="2444498"/>
            <a:chOff x="623392" y="2838068"/>
            <a:chExt cx="9937104" cy="2444498"/>
          </a:xfrm>
        </p:grpSpPr>
        <p:sp>
          <p:nvSpPr>
            <p:cNvPr id="9" name="Rectangle: Rounded Corners 7">
              <a:extLst>
                <a:ext uri="{FF2B5EF4-FFF2-40B4-BE49-F238E27FC236}">
                  <a16:creationId xmlns:a16="http://schemas.microsoft.com/office/drawing/2014/main" id="{1C4B0067-8710-261E-BFAA-D22D92D7DD69}"/>
                </a:ext>
              </a:extLst>
            </p:cNvPr>
            <p:cNvSpPr/>
            <p:nvPr/>
          </p:nvSpPr>
          <p:spPr>
            <a:xfrm>
              <a:off x="7517632" y="2838068"/>
              <a:ext cx="3042864" cy="1688529"/>
            </a:xfrm>
            <a:prstGeom prst="roundRect">
              <a:avLst>
                <a:gd name="adj" fmla="val 4187"/>
              </a:avLst>
            </a:prstGeom>
            <a:solidFill>
              <a:schemeClr val="accent6">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l" defTabSz="457200" rtl="0" eaLnBrk="1" fontAlgn="auto" latinLnBrk="0" hangingPunct="1">
                <a:lnSpc>
                  <a:spcPct val="100000"/>
                </a:lnSpc>
                <a:spcBef>
                  <a:spcPts val="0"/>
                </a:spcBef>
                <a:spcAft>
                  <a:spcPts val="300"/>
                </a:spcAft>
                <a:buClr>
                  <a:srgbClr val="C6573B"/>
                </a:buClr>
                <a:buSzTx/>
                <a:buFontTx/>
                <a:buNone/>
                <a:tabLst/>
                <a:defRPr/>
              </a:pPr>
              <a:r>
                <a:rPr kumimoji="0" lang="en-GB" sz="1200" b="1" i="0" u="none" strike="noStrike" kern="1200" cap="none" spc="0" normalizeH="0" baseline="0" noProof="0" dirty="0">
                  <a:ln>
                    <a:noFill/>
                  </a:ln>
                  <a:solidFill>
                    <a:schemeClr val="accent1"/>
                  </a:solidFill>
                  <a:effectLst/>
                  <a:uLnTx/>
                  <a:uFillTx/>
                  <a:latin typeface="Arial" panose="020B0604020202020204" pitchFamily="34" charset="0"/>
                  <a:ea typeface="+mn-ea"/>
                  <a:cs typeface="Arial" panose="020B0604020202020204" pitchFamily="34" charset="0"/>
                </a:rPr>
                <a:t>Endpoints</a:t>
              </a:r>
            </a:p>
            <a:p>
              <a:pPr marL="0" marR="0" lvl="0" indent="0" algn="l" defTabSz="457200" rtl="0" eaLnBrk="1" fontAlgn="auto" latinLnBrk="0" hangingPunct="1">
                <a:lnSpc>
                  <a:spcPct val="100000"/>
                </a:lnSpc>
                <a:spcBef>
                  <a:spcPts val="0"/>
                </a:spcBef>
                <a:buClr>
                  <a:srgbClr val="C6573B"/>
                </a:buClr>
                <a:buSzTx/>
                <a:buFontTx/>
                <a:buNone/>
                <a:tabLst/>
                <a:defRPr/>
              </a:pPr>
              <a:r>
                <a:rPr kumimoji="0" lang="en-GB" sz="12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Primary:</a:t>
              </a:r>
              <a:endParaRPr kumimoji="0" lang="en-GB" sz="1200" b="1" i="0" u="none" strike="noStrike" kern="1200" cap="none" spc="0" normalizeH="0" baseline="3000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L="184150" marR="0" lvl="0" indent="-184150" algn="l" defTabSz="457200" rtl="0" eaLnBrk="1" fontAlgn="auto" latinLnBrk="0" hangingPunct="1">
                <a:lnSpc>
                  <a:spcPct val="100000"/>
                </a:lnSpc>
                <a:spcBef>
                  <a:spcPts val="0"/>
                </a:spcBef>
                <a:spcAft>
                  <a:spcPts val="300"/>
                </a:spcAft>
                <a:buClr>
                  <a:srgbClr val="C6573B"/>
                </a:buClr>
                <a:buSzTx/>
                <a:buFont typeface="Arial" panose="020B0604020202020204" pitchFamily="34" charset="0"/>
                <a:buChar char="•"/>
                <a:tabLst>
                  <a:tab pos="1011238" algn="l"/>
                  <a:tab pos="1774825" algn="l"/>
                </a:tabLst>
                <a:defRPr/>
              </a:pPr>
              <a:r>
                <a:rPr kumimoji="0" lang="en-GB" sz="1200" b="0"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ORR per RECIST v1.1 by BICR</a:t>
              </a:r>
              <a:endParaRPr kumimoji="0" lang="en-GB" sz="1200" b="0" i="0" u="none" strike="noStrike" kern="1200" cap="none" spc="0" normalizeH="0" baseline="30000" noProof="0" dirty="0">
                <a:ln>
                  <a:noFill/>
                </a:ln>
                <a:solidFill>
                  <a:schemeClr val="tx1"/>
                </a:solidFill>
                <a:effectLst/>
                <a:uLnTx/>
                <a:uFillTx/>
                <a:latin typeface="Arial" panose="020B0604020202020204" pitchFamily="34" charset="0"/>
                <a:ea typeface="+mn-ea"/>
                <a:cs typeface="Arial" panose="020B0604020202020204" pitchFamily="34" charset="0"/>
              </a:endParaRPr>
            </a:p>
            <a:p>
              <a:pPr marR="0" lvl="0" algn="l" defTabSz="457200" rtl="0" eaLnBrk="1" fontAlgn="auto" latinLnBrk="0" hangingPunct="1">
                <a:lnSpc>
                  <a:spcPct val="100000"/>
                </a:lnSpc>
                <a:spcBef>
                  <a:spcPts val="0"/>
                </a:spcBef>
                <a:buClr>
                  <a:srgbClr val="C6573B"/>
                </a:buClr>
                <a:buSzTx/>
                <a:tabLst>
                  <a:tab pos="1011238" algn="l"/>
                  <a:tab pos="1774825" algn="l"/>
                </a:tabLst>
                <a:defRPr/>
              </a:pPr>
              <a:r>
                <a:rPr lang="en-GB" sz="1200" b="1" noProof="0" dirty="0">
                  <a:solidFill>
                    <a:schemeClr val="tx1"/>
                  </a:solidFill>
                  <a:latin typeface="Arial" panose="020B0604020202020204" pitchFamily="34" charset="0"/>
                  <a:cs typeface="Arial" panose="020B0604020202020204" pitchFamily="34" charset="0"/>
                </a:rPr>
                <a:t>Secondary:</a:t>
              </a:r>
            </a:p>
            <a:p>
              <a:pPr marL="184150" indent="-184150">
                <a:buClr>
                  <a:schemeClr val="accent1"/>
                </a:buClr>
                <a:buFont typeface="Arial" panose="020B0604020202020204" pitchFamily="34" charset="0"/>
                <a:buChar char="•"/>
                <a:tabLst>
                  <a:tab pos="1011238" algn="l"/>
                  <a:tab pos="1774825" algn="l"/>
                </a:tabLst>
                <a:defRPr/>
              </a:pPr>
              <a:r>
                <a:rPr lang="en-GB" sz="1200" noProof="0" dirty="0">
                  <a:solidFill>
                    <a:schemeClr val="tx1"/>
                  </a:solidFill>
                  <a:latin typeface="Arial" panose="020B0604020202020204" pitchFamily="34" charset="0"/>
                  <a:cs typeface="Arial" panose="020B0604020202020204" pitchFamily="34" charset="0"/>
                </a:rPr>
                <a:t>DoR and PFS (per RECIST v1.1) by BICR and investigator assessed</a:t>
              </a:r>
            </a:p>
            <a:p>
              <a:pPr marL="184150" indent="-184150">
                <a:buClr>
                  <a:schemeClr val="accent1"/>
                </a:buClr>
                <a:buFont typeface="Arial" panose="020B0604020202020204" pitchFamily="34" charset="0"/>
                <a:buChar char="•"/>
                <a:tabLst>
                  <a:tab pos="1011238" algn="l"/>
                  <a:tab pos="1774825" algn="l"/>
                </a:tabLst>
                <a:defRPr/>
              </a:pPr>
              <a:r>
                <a:rPr lang="en-GB" sz="1200" noProof="0" dirty="0">
                  <a:solidFill>
                    <a:schemeClr val="tx1"/>
                  </a:solidFill>
                  <a:latin typeface="Arial" panose="020B0604020202020204" pitchFamily="34" charset="0"/>
                  <a:cs typeface="Arial" panose="020B0604020202020204" pitchFamily="34" charset="0"/>
                </a:rPr>
                <a:t>Safety and tolerability</a:t>
              </a:r>
            </a:p>
            <a:p>
              <a:pPr marL="184150" indent="-184150">
                <a:buClr>
                  <a:schemeClr val="accent1"/>
                </a:buClr>
                <a:buFont typeface="Arial" panose="020B0604020202020204" pitchFamily="34" charset="0"/>
                <a:buChar char="•"/>
                <a:tabLst>
                  <a:tab pos="1011238" algn="l"/>
                  <a:tab pos="1774825" algn="l"/>
                </a:tabLst>
                <a:defRPr/>
              </a:pPr>
              <a:r>
                <a:rPr lang="en-GB" sz="1200" noProof="0" dirty="0">
                  <a:solidFill>
                    <a:schemeClr val="tx1"/>
                  </a:solidFill>
                  <a:latin typeface="Arial" panose="020B0604020202020204" pitchFamily="34" charset="0"/>
                  <a:cs typeface="Arial" panose="020B0604020202020204" pitchFamily="34" charset="0"/>
                </a:rPr>
                <a:t>RANO-BM (Cohort G)</a:t>
              </a:r>
            </a:p>
          </p:txBody>
        </p:sp>
        <p:sp>
          <p:nvSpPr>
            <p:cNvPr id="10" name="Rectangle: Rounded Corners 7">
              <a:extLst>
                <a:ext uri="{FF2B5EF4-FFF2-40B4-BE49-F238E27FC236}">
                  <a16:creationId xmlns:a16="http://schemas.microsoft.com/office/drawing/2014/main" id="{3AF72B7F-AEE3-9A39-7DCE-AA4E2644D05E}"/>
                </a:ext>
              </a:extLst>
            </p:cNvPr>
            <p:cNvSpPr/>
            <p:nvPr/>
          </p:nvSpPr>
          <p:spPr>
            <a:xfrm>
              <a:off x="7517632" y="4571248"/>
              <a:ext cx="3042864" cy="711318"/>
            </a:xfrm>
            <a:prstGeom prst="roundRect">
              <a:avLst>
                <a:gd name="adj" fmla="val 16347"/>
              </a:avLst>
            </a:prstGeom>
            <a:solidFill>
              <a:schemeClr val="accent1">
                <a:lumMod val="20000"/>
                <a:lumOff val="80000"/>
              </a:schemeClr>
            </a:solidFill>
            <a:ln w="19050">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buClr>
                  <a:srgbClr val="C6573B"/>
                </a:buClr>
                <a:buSzTx/>
                <a:buFontTx/>
                <a:buNone/>
                <a:tabLst/>
                <a:defRPr/>
              </a:pPr>
              <a:r>
                <a:rPr kumimoji="0" lang="en-GB" sz="1100" b="1" i="0" u="none" strike="noStrike" kern="1200" cap="none" spc="0" normalizeH="0" baseline="0" noProof="0" dirty="0">
                  <a:ln>
                    <a:noFill/>
                  </a:ln>
                  <a:solidFill>
                    <a:schemeClr val="tx1"/>
                  </a:solidFill>
                  <a:effectLst/>
                  <a:uLnTx/>
                  <a:uFillTx/>
                  <a:latin typeface="Arial" panose="020B0604020202020204" pitchFamily="34" charset="0"/>
                  <a:ea typeface="+mn-ea"/>
                  <a:cs typeface="Arial" panose="020B0604020202020204" pitchFamily="34" charset="0"/>
                </a:rPr>
                <a:t>Cut-off date:</a:t>
              </a:r>
            </a:p>
            <a:p>
              <a:pPr marL="0" marR="0" lvl="0" indent="0" algn="ctr" defTabSz="457200" rtl="0" eaLnBrk="1" fontAlgn="auto" latinLnBrk="0" hangingPunct="1">
                <a:lnSpc>
                  <a:spcPct val="90000"/>
                </a:lnSpc>
                <a:spcBef>
                  <a:spcPts val="0"/>
                </a:spcBef>
                <a:buClr>
                  <a:srgbClr val="C6573B"/>
                </a:buClr>
                <a:buSzTx/>
                <a:buFontTx/>
                <a:buNone/>
                <a:tabLst/>
                <a:defRPr/>
              </a:pPr>
              <a:r>
                <a:rPr lang="en-GB" sz="1100" b="1" noProof="0" dirty="0">
                  <a:solidFill>
                    <a:schemeClr val="tx1"/>
                  </a:solidFill>
                  <a:latin typeface="Arial" panose="020B0604020202020204" pitchFamily="34" charset="0"/>
                  <a:cs typeface="Arial" panose="020B0604020202020204" pitchFamily="34" charset="0"/>
                </a:rPr>
                <a:t>March 16, 2026</a:t>
              </a:r>
            </a:p>
            <a:p>
              <a:pPr marL="0" marR="0" lvl="0" indent="0" algn="ctr" defTabSz="457200" rtl="0" eaLnBrk="1" fontAlgn="auto" latinLnBrk="0" hangingPunct="1">
                <a:lnSpc>
                  <a:spcPct val="90000"/>
                </a:lnSpc>
                <a:spcBef>
                  <a:spcPts val="0"/>
                </a:spcBef>
                <a:buClr>
                  <a:srgbClr val="C6573B"/>
                </a:buClr>
                <a:buSzTx/>
                <a:buFontTx/>
                <a:buNone/>
                <a:tabLst/>
                <a:defRPr/>
              </a:pPr>
              <a:r>
                <a:rPr lang="en-GB" sz="1100" noProof="0" dirty="0">
                  <a:solidFill>
                    <a:schemeClr val="tx1"/>
                  </a:solidFill>
                  <a:latin typeface="Arial" panose="020B0604020202020204" pitchFamily="34" charset="0"/>
                  <a:cs typeface="Arial" panose="020B0604020202020204" pitchFamily="34" charset="0"/>
                </a:rPr>
                <a:t>Efficacy and safety from expansion and extension; Cohorts D, F and G</a:t>
              </a:r>
            </a:p>
          </p:txBody>
        </p:sp>
        <p:sp>
          <p:nvSpPr>
            <p:cNvPr id="13" name="TextBox 12">
              <a:extLst>
                <a:ext uri="{FF2B5EF4-FFF2-40B4-BE49-F238E27FC236}">
                  <a16:creationId xmlns:a16="http://schemas.microsoft.com/office/drawing/2014/main" id="{1AEFB3A2-7555-A99A-C037-04CB3AFB1787}"/>
                </a:ext>
              </a:extLst>
            </p:cNvPr>
            <p:cNvSpPr txBox="1"/>
            <p:nvPr/>
          </p:nvSpPr>
          <p:spPr>
            <a:xfrm>
              <a:off x="3106732" y="3432660"/>
              <a:ext cx="426399" cy="332399"/>
            </a:xfrm>
            <a:prstGeom prst="rect">
              <a:avLst/>
            </a:prstGeom>
            <a:noFill/>
          </p:spPr>
          <p:txBody>
            <a:bodyPr wrap="none" lIns="0" tIns="0" rIns="0" bIns="0" rtlCol="0">
              <a:spAutoFit/>
            </a:bodyPr>
            <a:lstStyle/>
            <a:p>
              <a:pPr marL="0" marR="0" lvl="0" indent="0" algn="ctr" defTabSz="457200" rtl="0" eaLnBrk="1" fontAlgn="auto" latinLnBrk="0" hangingPunct="1">
                <a:lnSpc>
                  <a:spcPct val="90000"/>
                </a:lnSpc>
                <a:spcBef>
                  <a:spcPts val="0"/>
                </a:spcBef>
                <a:spcAft>
                  <a:spcPts val="0"/>
                </a:spcAft>
                <a:buClrTx/>
                <a:buSzTx/>
                <a:buFontTx/>
                <a:buNone/>
                <a:tabLst/>
                <a:defRPr/>
              </a:pPr>
              <a:r>
                <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20 mg</a:t>
              </a:r>
              <a:br>
                <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br>
              <a:r>
                <a:rPr kumimoji="0" lang="en-GB" sz="1200" i="0" u="none" strike="noStrike" kern="1200" cap="none" spc="0" normalizeH="0" baseline="0" noProof="0" dirty="0">
                  <a:ln>
                    <a:noFill/>
                  </a:ln>
                  <a:solidFill>
                    <a:srgbClr val="000000"/>
                  </a:solidFill>
                  <a:effectLst/>
                  <a:uLnTx/>
                  <a:uFillTx/>
                  <a:latin typeface="Arial" panose="020B0604020202020204" pitchFamily="34" charset="0"/>
                  <a:ea typeface="Aileron" charset="0"/>
                  <a:cs typeface="Arial" panose="020B0604020202020204" pitchFamily="34" charset="0"/>
                </a:rPr>
                <a:t>BID</a:t>
              </a:r>
            </a:p>
          </p:txBody>
        </p:sp>
        <p:cxnSp>
          <p:nvCxnSpPr>
            <p:cNvPr id="31" name="Straight Connector 30">
              <a:extLst>
                <a:ext uri="{FF2B5EF4-FFF2-40B4-BE49-F238E27FC236}">
                  <a16:creationId xmlns:a16="http://schemas.microsoft.com/office/drawing/2014/main" id="{A06F6F7F-5C8D-8F44-AE6A-5D69074DA56F}"/>
                </a:ext>
              </a:extLst>
            </p:cNvPr>
            <p:cNvCxnSpPr>
              <a:cxnSpLocks/>
            </p:cNvCxnSpPr>
            <p:nvPr/>
          </p:nvCxnSpPr>
          <p:spPr>
            <a:xfrm>
              <a:off x="6760748" y="3862526"/>
              <a:ext cx="756884" cy="0"/>
            </a:xfrm>
            <a:prstGeom prst="line">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2" name="Rounded Rectangle 21">
              <a:extLst>
                <a:ext uri="{FF2B5EF4-FFF2-40B4-BE49-F238E27FC236}">
                  <a16:creationId xmlns:a16="http://schemas.microsoft.com/office/drawing/2014/main" id="{017AC34C-B835-438F-1425-DAA3419BC826}"/>
                </a:ext>
              </a:extLst>
            </p:cNvPr>
            <p:cNvSpPr/>
            <p:nvPr/>
          </p:nvSpPr>
          <p:spPr>
            <a:xfrm>
              <a:off x="3663154" y="2838069"/>
              <a:ext cx="3476804" cy="2444497"/>
            </a:xfrm>
            <a:prstGeom prst="roundRect">
              <a:avLst>
                <a:gd name="adj" fmla="val 6673"/>
              </a:avLst>
            </a:prstGeom>
            <a:solidFill>
              <a:schemeClr val="tx2"/>
            </a:solidFill>
            <a:ln w="19050">
              <a:noFill/>
            </a:ln>
            <a:effectLst/>
          </p:spPr>
          <p:style>
            <a:lnRef idx="1">
              <a:schemeClr val="accent1"/>
            </a:lnRef>
            <a:fillRef idx="3">
              <a:schemeClr val="accent1"/>
            </a:fillRef>
            <a:effectRef idx="2">
              <a:schemeClr val="accent1"/>
            </a:effectRef>
            <a:fontRef idx="minor">
              <a:schemeClr val="lt1"/>
            </a:fontRef>
          </p:style>
          <p:txBody>
            <a:bodyPr lIns="0" tIns="720000" rIns="0" rtlCol="0" anchor="t" anchorCtr="0"/>
            <a:lstStyle/>
            <a:p>
              <a:pPr marL="0" marR="0" lvl="0" indent="0" algn="ctr" defTabSz="457200" rtl="0" eaLnBrk="1" fontAlgn="auto" latinLnBrk="0" hangingPunct="1">
                <a:lnSpc>
                  <a:spcPct val="90000"/>
                </a:lnSpc>
                <a:spcBef>
                  <a:spcPts val="0"/>
                </a:spcBef>
                <a:spcAft>
                  <a:spcPts val="300"/>
                </a:spcAft>
                <a:buClr>
                  <a:srgbClr val="C6573B"/>
                </a:buClr>
                <a:buSzTx/>
                <a:buFontTx/>
                <a:buNone/>
                <a:tabLst/>
                <a:defRPr/>
              </a:pPr>
              <a:r>
                <a:rPr kumimoji="0" lang="en-GB" sz="11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To evaluate the safety, tolerability, and</a:t>
              </a:r>
              <a:br>
                <a:rPr kumimoji="0" lang="en-GB" sz="11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br>
              <a:r>
                <a:rPr kumimoji="0" lang="en-GB" sz="11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efficacy, and to characterise the</a:t>
              </a:r>
              <a:br>
                <a:rPr kumimoji="0" lang="en-GB" sz="11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br>
              <a:r>
                <a:rPr kumimoji="0" lang="en-GB" sz="11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pharmacokinetics, of sevabertinib</a:t>
              </a:r>
            </a:p>
          </p:txBody>
        </p:sp>
        <p:sp>
          <p:nvSpPr>
            <p:cNvPr id="23" name="Rounded Rectangle 22">
              <a:extLst>
                <a:ext uri="{FF2B5EF4-FFF2-40B4-BE49-F238E27FC236}">
                  <a16:creationId xmlns:a16="http://schemas.microsoft.com/office/drawing/2014/main" id="{AF3EBE2A-C159-49DB-52C2-EA946A5933D5}"/>
                </a:ext>
              </a:extLst>
            </p:cNvPr>
            <p:cNvSpPr/>
            <p:nvPr/>
          </p:nvSpPr>
          <p:spPr>
            <a:xfrm>
              <a:off x="3850833" y="2985588"/>
              <a:ext cx="3103199" cy="540000"/>
            </a:xfrm>
            <a:prstGeom prst="roundRect">
              <a:avLst>
                <a:gd name="adj" fmla="val 16894"/>
              </a:avLst>
            </a:prstGeom>
            <a:solidFill>
              <a:schemeClr val="bg1"/>
            </a:solidFill>
            <a:ln w="22225">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
                  <a:srgbClr val="C6573B"/>
                </a:buClr>
                <a:buSzTx/>
                <a:buFontTx/>
                <a:buNone/>
                <a:tabLst/>
                <a:defRPr/>
              </a:pPr>
              <a:r>
                <a:rPr lang="en-GB" sz="1200" b="1" noProof="0" dirty="0">
                  <a:solidFill>
                    <a:schemeClr val="tx1"/>
                  </a:solidFill>
                  <a:latin typeface="Arial" panose="020B0604020202020204" pitchFamily="34" charset="0"/>
                  <a:cs typeface="Arial" panose="020B0604020202020204" pitchFamily="34" charset="0"/>
                </a:rPr>
                <a:t>EXPANSION AND EXTENSION</a:t>
              </a:r>
              <a:r>
                <a:rPr lang="en-GB" sz="1200" b="1" baseline="30000" noProof="0" dirty="0">
                  <a:solidFill>
                    <a:schemeClr val="tx1"/>
                  </a:solidFill>
                  <a:latin typeface="Arial" panose="020B0604020202020204" pitchFamily="34" charset="0"/>
                  <a:cs typeface="Arial" panose="020B0604020202020204" pitchFamily="34" charset="0"/>
                </a:rPr>
                <a:t>a</a:t>
              </a:r>
              <a:br>
                <a:rPr lang="en-GB" sz="1200" b="1" noProof="0" dirty="0">
                  <a:solidFill>
                    <a:schemeClr val="tx1"/>
                  </a:solidFill>
                  <a:latin typeface="Arial" panose="020B0604020202020204" pitchFamily="34" charset="0"/>
                  <a:cs typeface="Arial" panose="020B0604020202020204" pitchFamily="34" charset="0"/>
                </a:rPr>
              </a:br>
              <a:r>
                <a:rPr lang="en-GB" sz="1200" noProof="0" dirty="0">
                  <a:solidFill>
                    <a:schemeClr val="tx1"/>
                  </a:solidFill>
                  <a:latin typeface="Arial" panose="020B0604020202020204" pitchFamily="34" charset="0"/>
                  <a:cs typeface="Arial" panose="020B0604020202020204" pitchFamily="34" charset="0"/>
                </a:rPr>
                <a:t>Cohorts of patients with </a:t>
              </a:r>
              <a:br>
                <a:rPr lang="en-GB" sz="1200" noProof="0" dirty="0">
                  <a:solidFill>
                    <a:schemeClr val="tx1"/>
                  </a:solidFill>
                  <a:latin typeface="Arial" panose="020B0604020202020204" pitchFamily="34" charset="0"/>
                  <a:cs typeface="Arial" panose="020B0604020202020204" pitchFamily="34" charset="0"/>
                </a:rPr>
              </a:br>
              <a:r>
                <a:rPr lang="en-GB" sz="1200" i="1" noProof="0" dirty="0">
                  <a:solidFill>
                    <a:schemeClr val="tx1"/>
                  </a:solidFill>
                  <a:latin typeface="Arial" panose="020B0604020202020204" pitchFamily="34" charset="0"/>
                  <a:cs typeface="Arial" panose="020B0604020202020204" pitchFamily="34" charset="0"/>
                </a:rPr>
                <a:t>HER2</a:t>
              </a:r>
              <a:r>
                <a:rPr lang="en-GB" sz="1200" noProof="0" dirty="0">
                  <a:solidFill>
                    <a:schemeClr val="tx1"/>
                  </a:solidFill>
                  <a:latin typeface="Arial" panose="020B0604020202020204" pitchFamily="34" charset="0"/>
                  <a:cs typeface="Arial" panose="020B0604020202020204" pitchFamily="34" charset="0"/>
                </a:rPr>
                <a:t>-mutant NSCLC</a:t>
              </a:r>
              <a:r>
                <a:rPr lang="en-GB" sz="1200" baseline="30000" noProof="0" dirty="0">
                  <a:solidFill>
                    <a:schemeClr val="tx1"/>
                  </a:solidFill>
                  <a:latin typeface="Arial" panose="020B0604020202020204" pitchFamily="34" charset="0"/>
                  <a:cs typeface="Arial" panose="020B0604020202020204" pitchFamily="34" charset="0"/>
                </a:rPr>
                <a:t>b</a:t>
              </a:r>
              <a:endParaRPr kumimoji="0" lang="en-GB" sz="1200" i="0" u="none" strike="noStrike" kern="1200" cap="none" spc="0" normalizeH="0" baseline="30000" noProof="0" dirty="0">
                <a:ln>
                  <a:noFill/>
                </a:ln>
                <a:solidFill>
                  <a:schemeClr val="tx1"/>
                </a:solidFill>
                <a:effectLst/>
                <a:uLnTx/>
                <a:uFillTx/>
                <a:latin typeface="Arial" panose="020B0604020202020204" pitchFamily="34" charset="0"/>
                <a:ea typeface="+mn-ea"/>
                <a:cs typeface="Arial" panose="020B0604020202020204" pitchFamily="34" charset="0"/>
              </a:endParaRPr>
            </a:p>
          </p:txBody>
        </p:sp>
        <p:sp>
          <p:nvSpPr>
            <p:cNvPr id="24" name="Rounded Rectangle 23">
              <a:extLst>
                <a:ext uri="{FF2B5EF4-FFF2-40B4-BE49-F238E27FC236}">
                  <a16:creationId xmlns:a16="http://schemas.microsoft.com/office/drawing/2014/main" id="{B79923A5-F950-A0D8-6741-12C87C9883E3}"/>
                </a:ext>
              </a:extLst>
            </p:cNvPr>
            <p:cNvSpPr/>
            <p:nvPr/>
          </p:nvSpPr>
          <p:spPr>
            <a:xfrm>
              <a:off x="3850833" y="4138513"/>
              <a:ext cx="3101447" cy="1065655"/>
            </a:xfrm>
            <a:prstGeom prst="roundRect">
              <a:avLst>
                <a:gd name="adj" fmla="val 0"/>
              </a:avLst>
            </a:prstGeom>
            <a:solidFill>
              <a:schemeClr val="accent1">
                <a:lumMod val="20000"/>
                <a:lumOff val="80000"/>
              </a:schemeClr>
            </a:solidFill>
            <a:ln w="22225">
              <a:noFill/>
            </a:ln>
            <a:effectLst/>
          </p:spPr>
          <p:style>
            <a:lnRef idx="1">
              <a:schemeClr val="accent1"/>
            </a:lnRef>
            <a:fillRef idx="3">
              <a:schemeClr val="accent1"/>
            </a:fillRef>
            <a:effectRef idx="2">
              <a:schemeClr val="accent1"/>
            </a:effectRef>
            <a:fontRef idx="minor">
              <a:schemeClr val="lt1"/>
            </a:fontRef>
          </p:style>
          <p:txBody>
            <a:bodyPr lIns="396000" rIns="0" rtlCol="0" anchor="ctr"/>
            <a:lstStyle/>
            <a:p>
              <a:pPr marL="0" marR="0" lvl="0" indent="0" defTabSz="457200" rtl="0" eaLnBrk="1" fontAlgn="auto" latinLnBrk="0" hangingPunct="1">
                <a:lnSpc>
                  <a:spcPct val="90000"/>
                </a:lnSpc>
                <a:spcBef>
                  <a:spcPts val="0"/>
                </a:spcBef>
                <a:spcAft>
                  <a:spcPts val="600"/>
                </a:spcAft>
                <a:buClr>
                  <a:srgbClr val="C6573B"/>
                </a:buClr>
                <a:buSzTx/>
                <a:buFontTx/>
                <a:buNone/>
                <a:tabLst/>
                <a:defRPr/>
              </a:pPr>
              <a:r>
                <a:rPr lang="en-GB" sz="1100" noProof="0" dirty="0">
                  <a:solidFill>
                    <a:srgbClr val="000000"/>
                  </a:solidFill>
                  <a:latin typeface="Arial" panose="020B0604020202020204" pitchFamily="34" charset="0"/>
                  <a:cs typeface="Arial" panose="020B0604020202020204" pitchFamily="34" charset="0"/>
                </a:rPr>
                <a:t>Naïve to HER2 ex20ins-targeted therapy</a:t>
              </a:r>
            </a:p>
            <a:p>
              <a:pPr>
                <a:lnSpc>
                  <a:spcPct val="90000"/>
                </a:lnSpc>
                <a:spcAft>
                  <a:spcPts val="600"/>
                </a:spcAft>
                <a:buClr>
                  <a:srgbClr val="C6573B"/>
                </a:buClr>
                <a:defRPr/>
              </a:pPr>
              <a:r>
                <a:rPr lang="en-GB" sz="1100" noProof="0" dirty="0">
                  <a:solidFill>
                    <a:srgbClr val="000000"/>
                  </a:solidFill>
                  <a:latin typeface="Arial" panose="020B0604020202020204" pitchFamily="34" charset="0"/>
                  <a:cs typeface="Arial" panose="020B0604020202020204" pitchFamily="34" charset="0"/>
                </a:rPr>
                <a:t>Naïve to systemic anticancer therapy for locally </a:t>
              </a:r>
              <a:r>
                <a:rPr lang="en-GB" sz="1100" noProof="0" dirty="0">
                  <a:solidFill>
                    <a:schemeClr val="tx1"/>
                  </a:solidFill>
                  <a:latin typeface="Arial" panose="020B0604020202020204" pitchFamily="34" charset="0"/>
                  <a:cs typeface="Arial" panose="020B0604020202020204" pitchFamily="34" charset="0"/>
                </a:rPr>
                <a:t>advanced or metastatic </a:t>
              </a:r>
              <a:r>
                <a:rPr lang="en-GB" sz="1100" noProof="0" dirty="0">
                  <a:solidFill>
                    <a:srgbClr val="000000"/>
                  </a:solidFill>
                  <a:latin typeface="Arial" panose="020B0604020202020204" pitchFamily="34" charset="0"/>
                  <a:cs typeface="Arial" panose="020B0604020202020204" pitchFamily="34" charset="0"/>
                </a:rPr>
                <a:t>disease</a:t>
              </a:r>
            </a:p>
            <a:p>
              <a:pPr marL="0" marR="0" lvl="0" indent="0" defTabSz="457200" rtl="0" eaLnBrk="1" fontAlgn="auto" latinLnBrk="0" hangingPunct="1">
                <a:lnSpc>
                  <a:spcPct val="90000"/>
                </a:lnSpc>
                <a:spcBef>
                  <a:spcPts val="0"/>
                </a:spcBef>
                <a:spcAft>
                  <a:spcPts val="600"/>
                </a:spcAft>
                <a:buClr>
                  <a:srgbClr val="C6573B"/>
                </a:buClr>
                <a:buSzTx/>
                <a:buFontTx/>
                <a:buNone/>
                <a:tabLst/>
                <a:defRPr/>
              </a:pPr>
              <a:r>
                <a:rPr kumimoji="0" lang="en-GB" sz="1100" i="0" u="none" strike="noStrike" kern="1200" cap="none" spc="0" normalizeH="0" noProof="0" dirty="0">
                  <a:ln>
                    <a:noFill/>
                  </a:ln>
                  <a:solidFill>
                    <a:srgbClr val="000000"/>
                  </a:solidFill>
                  <a:effectLst/>
                  <a:uLnTx/>
                  <a:uFillTx/>
                  <a:latin typeface="Arial" panose="020B0604020202020204" pitchFamily="34" charset="0"/>
                  <a:ea typeface="+mn-ea"/>
                  <a:cs typeface="Arial" panose="020B0604020202020204" pitchFamily="34" charset="0"/>
                </a:rPr>
                <a:t>Naïve to HER2 ex20ins-targeted TKIs with active, clinically stable CNS metastases</a:t>
              </a:r>
              <a:r>
                <a:rPr kumimoji="0" lang="en-GB" sz="1100" i="0" u="none" strike="noStrike" kern="1200" cap="none" spc="0" normalizeH="0" baseline="30000" noProof="0" dirty="0">
                  <a:ln>
                    <a:noFill/>
                  </a:ln>
                  <a:solidFill>
                    <a:srgbClr val="0000FF"/>
                  </a:solidFill>
                  <a:effectLst/>
                  <a:uLnTx/>
                  <a:uFillTx/>
                  <a:latin typeface="Arial" panose="020B0604020202020204" pitchFamily="34" charset="0"/>
                  <a:ea typeface="+mn-ea"/>
                  <a:cs typeface="Arial" panose="020B0604020202020204" pitchFamily="34" charset="0"/>
                </a:rPr>
                <a:t>c</a:t>
              </a:r>
            </a:p>
          </p:txBody>
        </p:sp>
        <p:cxnSp>
          <p:nvCxnSpPr>
            <p:cNvPr id="12" name="Straight Connector 11">
              <a:extLst>
                <a:ext uri="{FF2B5EF4-FFF2-40B4-BE49-F238E27FC236}">
                  <a16:creationId xmlns:a16="http://schemas.microsoft.com/office/drawing/2014/main" id="{D1E5DE02-7E56-514C-4DF0-658A883254E8}"/>
                </a:ext>
              </a:extLst>
            </p:cNvPr>
            <p:cNvCxnSpPr>
              <a:cxnSpLocks/>
            </p:cNvCxnSpPr>
            <p:nvPr/>
          </p:nvCxnSpPr>
          <p:spPr>
            <a:xfrm>
              <a:off x="2917797" y="3862526"/>
              <a:ext cx="756884" cy="0"/>
            </a:xfrm>
            <a:prstGeom prst="line">
              <a:avLst/>
            </a:prstGeom>
            <a:ln w="22225">
              <a:solidFill>
                <a:schemeClr val="accent6"/>
              </a:solidFill>
              <a:headEnd type="none" w="med" len="med"/>
              <a:tailEnd type="triangle" w="med" len="med"/>
            </a:ln>
            <a:effectLst/>
          </p:spPr>
          <p:style>
            <a:lnRef idx="2">
              <a:schemeClr val="accent1"/>
            </a:lnRef>
            <a:fillRef idx="0">
              <a:schemeClr val="accent1"/>
            </a:fillRef>
            <a:effectRef idx="1">
              <a:schemeClr val="accent1"/>
            </a:effectRef>
            <a:fontRef idx="minor">
              <a:schemeClr val="tx1"/>
            </a:fontRef>
          </p:style>
        </p:cxnSp>
        <p:sp>
          <p:nvSpPr>
            <p:cNvPr id="26" name="Oval 25">
              <a:extLst>
                <a:ext uri="{FF2B5EF4-FFF2-40B4-BE49-F238E27FC236}">
                  <a16:creationId xmlns:a16="http://schemas.microsoft.com/office/drawing/2014/main" id="{17814EA0-79FB-CC87-CAA9-A8A103B68328}"/>
                </a:ext>
              </a:extLst>
            </p:cNvPr>
            <p:cNvSpPr/>
            <p:nvPr/>
          </p:nvSpPr>
          <p:spPr>
            <a:xfrm>
              <a:off x="3934412" y="4193226"/>
              <a:ext cx="223254" cy="223254"/>
            </a:xfrm>
            <a:prstGeom prst="ellipse">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400" b="1" noProof="0" dirty="0">
                  <a:solidFill>
                    <a:schemeClr val="accent1"/>
                  </a:solidFill>
                  <a:latin typeface="Arial" panose="020B0604020202020204" pitchFamily="34" charset="0"/>
                  <a:cs typeface="Arial" panose="020B0604020202020204" pitchFamily="34" charset="0"/>
                </a:rPr>
                <a:t>D</a:t>
              </a:r>
            </a:p>
          </p:txBody>
        </p:sp>
        <p:sp>
          <p:nvSpPr>
            <p:cNvPr id="29" name="Oval 28">
              <a:extLst>
                <a:ext uri="{FF2B5EF4-FFF2-40B4-BE49-F238E27FC236}">
                  <a16:creationId xmlns:a16="http://schemas.microsoft.com/office/drawing/2014/main" id="{C7D592FD-314E-7DEA-5E60-0DF8F5CA0D53}"/>
                </a:ext>
              </a:extLst>
            </p:cNvPr>
            <p:cNvSpPr/>
            <p:nvPr/>
          </p:nvSpPr>
          <p:spPr>
            <a:xfrm>
              <a:off x="3934412" y="4526601"/>
              <a:ext cx="223254" cy="223254"/>
            </a:xfrm>
            <a:prstGeom prst="ellipse">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400" b="1" noProof="0" dirty="0">
                  <a:solidFill>
                    <a:srgbClr val="7030A0"/>
                  </a:solidFill>
                  <a:latin typeface="Arial" panose="020B0604020202020204" pitchFamily="34" charset="0"/>
                  <a:cs typeface="Arial" panose="020B0604020202020204" pitchFamily="34" charset="0"/>
                </a:rPr>
                <a:t>F</a:t>
              </a:r>
            </a:p>
          </p:txBody>
        </p:sp>
        <p:sp>
          <p:nvSpPr>
            <p:cNvPr id="30" name="Oval 29">
              <a:extLst>
                <a:ext uri="{FF2B5EF4-FFF2-40B4-BE49-F238E27FC236}">
                  <a16:creationId xmlns:a16="http://schemas.microsoft.com/office/drawing/2014/main" id="{9F51F0B6-3E57-7E96-4CAB-4F9298E18217}"/>
                </a:ext>
              </a:extLst>
            </p:cNvPr>
            <p:cNvSpPr/>
            <p:nvPr/>
          </p:nvSpPr>
          <p:spPr>
            <a:xfrm>
              <a:off x="3934412" y="4859976"/>
              <a:ext cx="223254" cy="223254"/>
            </a:xfrm>
            <a:prstGeom prst="ellipse">
              <a:avLst/>
            </a:prstGeom>
            <a:solidFill>
              <a:schemeClr val="bg1"/>
            </a:solidFill>
            <a:ln w="12700">
              <a:solidFill>
                <a:schemeClr val="tx1"/>
              </a:solidFill>
            </a:ln>
            <a:effectLst/>
          </p:spPr>
          <p:style>
            <a:lnRef idx="1">
              <a:schemeClr val="accent1"/>
            </a:lnRef>
            <a:fillRef idx="3">
              <a:schemeClr val="accent1"/>
            </a:fillRef>
            <a:effectRef idx="2">
              <a:schemeClr val="accent1"/>
            </a:effectRef>
            <a:fontRef idx="minor">
              <a:schemeClr val="lt1"/>
            </a:fontRef>
          </p:style>
          <p:txBody>
            <a:bodyPr lIns="0" tIns="0" rIns="0" bIns="0" rtlCol="0" anchor="ctr"/>
            <a:lstStyle/>
            <a:p>
              <a:pPr algn="ctr"/>
              <a:r>
                <a:rPr lang="en-GB" sz="1400" b="1" noProof="0" dirty="0">
                  <a:solidFill>
                    <a:schemeClr val="tx2"/>
                  </a:solidFill>
                  <a:latin typeface="Arial" panose="020B0604020202020204" pitchFamily="34" charset="0"/>
                  <a:cs typeface="Arial" panose="020B0604020202020204" pitchFamily="34" charset="0"/>
                </a:rPr>
                <a:t>G</a:t>
              </a:r>
            </a:p>
          </p:txBody>
        </p:sp>
        <p:sp>
          <p:nvSpPr>
            <p:cNvPr id="11" name="Rounded Rectangle 10">
              <a:extLst>
                <a:ext uri="{FF2B5EF4-FFF2-40B4-BE49-F238E27FC236}">
                  <a16:creationId xmlns:a16="http://schemas.microsoft.com/office/drawing/2014/main" id="{0C2E0831-8262-ABD3-BC4E-3C67324CE568}"/>
                </a:ext>
              </a:extLst>
            </p:cNvPr>
            <p:cNvSpPr/>
            <p:nvPr/>
          </p:nvSpPr>
          <p:spPr>
            <a:xfrm>
              <a:off x="623392" y="2838070"/>
              <a:ext cx="2382392" cy="2149512"/>
            </a:xfrm>
            <a:prstGeom prst="roundRect">
              <a:avLst>
                <a:gd name="adj" fmla="val 6673"/>
              </a:avLst>
            </a:prstGeom>
            <a:solidFill>
              <a:schemeClr val="tx2">
                <a:lumMod val="75000"/>
              </a:schemeClr>
            </a:solidFill>
            <a:ln w="19050">
              <a:noFill/>
            </a:ln>
            <a:effectLst/>
          </p:spPr>
          <p:style>
            <a:lnRef idx="1">
              <a:schemeClr val="accent1"/>
            </a:lnRef>
            <a:fillRef idx="3">
              <a:schemeClr val="accent1"/>
            </a:fillRef>
            <a:effectRef idx="2">
              <a:schemeClr val="accent1"/>
            </a:effectRef>
            <a:fontRef idx="minor">
              <a:schemeClr val="lt1"/>
            </a:fontRef>
          </p:style>
          <p:txBody>
            <a:bodyPr lIns="0" tIns="648000" rIns="0" rtlCol="0" anchor="t" anchorCtr="0"/>
            <a:lstStyle/>
            <a:p>
              <a:pPr marL="0" marR="0" lvl="0" indent="0" algn="ctr" defTabSz="457200" rtl="0" eaLnBrk="1" fontAlgn="auto" latinLnBrk="0" hangingPunct="1">
                <a:lnSpc>
                  <a:spcPct val="100000"/>
                </a:lnSpc>
                <a:spcBef>
                  <a:spcPts val="0"/>
                </a:spcBef>
                <a:spcAft>
                  <a:spcPts val="300"/>
                </a:spcAft>
                <a:buClr>
                  <a:srgbClr val="C6573B"/>
                </a:buClr>
                <a:buSzTx/>
                <a:buFontTx/>
                <a:buNone/>
                <a:tabLst/>
                <a:defRPr/>
              </a:pPr>
              <a:r>
                <a:rPr kumimoji="0" lang="en-GB" sz="12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Patients with advanced</a:t>
              </a:r>
              <a:br>
                <a:rPr kumimoji="0" lang="en-GB" sz="12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br>
              <a:r>
                <a:rPr kumimoji="0" lang="en-GB" sz="12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NSCLC with </a:t>
              </a:r>
              <a:r>
                <a:rPr kumimoji="0" lang="en-GB" sz="120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HER2</a:t>
              </a:r>
              <a:r>
                <a:rPr kumimoji="0" lang="en-GB" sz="12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or</a:t>
              </a:r>
              <a:br>
                <a:rPr kumimoji="0" lang="en-GB" sz="12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br>
              <a:r>
                <a:rPr kumimoji="0" lang="en-GB" sz="1200" i="1"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EGFR</a:t>
              </a:r>
              <a:r>
                <a:rPr kumimoji="0" lang="en-GB" sz="12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 mutations</a:t>
              </a:r>
            </a:p>
            <a:p>
              <a:pPr marL="0" marR="0" lvl="0" indent="0" algn="ctr" defTabSz="457200" rtl="0" eaLnBrk="1" fontAlgn="auto" latinLnBrk="0" hangingPunct="1">
                <a:lnSpc>
                  <a:spcPct val="100000"/>
                </a:lnSpc>
                <a:spcBef>
                  <a:spcPts val="0"/>
                </a:spcBef>
                <a:spcAft>
                  <a:spcPts val="300"/>
                </a:spcAft>
                <a:buClr>
                  <a:srgbClr val="C6573B"/>
                </a:buClr>
                <a:buSzTx/>
                <a:buFontTx/>
                <a:buNone/>
                <a:tabLst/>
                <a:defRPr/>
              </a:pPr>
              <a:endParaRPr lang="en-GB" sz="600" noProof="0" dirty="0">
                <a:solidFill>
                  <a:schemeClr val="bg1"/>
                </a:solidFill>
                <a:latin typeface="Arial" panose="020B0604020202020204" pitchFamily="34" charset="0"/>
                <a:cs typeface="Arial" panose="020B0604020202020204" pitchFamily="34" charset="0"/>
              </a:endParaRPr>
            </a:p>
            <a:p>
              <a:pPr marL="0" marR="0" lvl="0" indent="0" algn="ctr" defTabSz="457200" rtl="0" eaLnBrk="1" fontAlgn="auto" latinLnBrk="0" hangingPunct="1">
                <a:lnSpc>
                  <a:spcPct val="100000"/>
                </a:lnSpc>
                <a:spcBef>
                  <a:spcPts val="0"/>
                </a:spcBef>
                <a:spcAft>
                  <a:spcPts val="300"/>
                </a:spcAft>
                <a:buClr>
                  <a:srgbClr val="C6573B"/>
                </a:buClr>
                <a:buSzTx/>
                <a:buFontTx/>
                <a:buNone/>
                <a:tabLst/>
                <a:defRPr/>
              </a:pPr>
              <a:r>
                <a:rPr kumimoji="0" lang="en-GB" sz="12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Patients were treated</a:t>
              </a:r>
              <a:br>
                <a:rPr kumimoji="0" lang="en-GB" sz="12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br>
              <a:r>
                <a:rPr kumimoji="0" lang="en-GB" sz="12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with sevabertinib</a:t>
              </a:r>
              <a:br>
                <a:rPr kumimoji="0" lang="en-GB" sz="12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br>
              <a:r>
                <a:rPr kumimoji="0" lang="en-GB" sz="1200" i="0" u="none" strike="noStrike" kern="1200" cap="none" spc="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(20 mg twice daily)</a:t>
              </a:r>
            </a:p>
          </p:txBody>
        </p:sp>
        <p:sp>
          <p:nvSpPr>
            <p:cNvPr id="20" name="Rounded Rectangle 19">
              <a:extLst>
                <a:ext uri="{FF2B5EF4-FFF2-40B4-BE49-F238E27FC236}">
                  <a16:creationId xmlns:a16="http://schemas.microsoft.com/office/drawing/2014/main" id="{4424A3EC-630E-4B96-7FF4-285AD676A247}"/>
                </a:ext>
              </a:extLst>
            </p:cNvPr>
            <p:cNvSpPr/>
            <p:nvPr/>
          </p:nvSpPr>
          <p:spPr>
            <a:xfrm>
              <a:off x="805443" y="2985589"/>
              <a:ext cx="2018289" cy="456497"/>
            </a:xfrm>
            <a:prstGeom prst="roundRect">
              <a:avLst>
                <a:gd name="adj" fmla="val 16894"/>
              </a:avLst>
            </a:prstGeom>
            <a:solidFill>
              <a:schemeClr val="bg1"/>
            </a:solidFill>
            <a:ln w="22225">
              <a:noFill/>
            </a:ln>
            <a:effectLst/>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90000"/>
                </a:lnSpc>
                <a:spcBef>
                  <a:spcPts val="0"/>
                </a:spcBef>
                <a:spcAft>
                  <a:spcPts val="0"/>
                </a:spcAft>
                <a:buClr>
                  <a:srgbClr val="C6573B"/>
                </a:buClr>
                <a:buSzTx/>
                <a:buFontTx/>
                <a:buNone/>
                <a:tabLst/>
                <a:defRPr/>
              </a:pP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DOSE ESCALATION</a:t>
              </a:r>
              <a:b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br>
              <a:r>
                <a:rPr kumimoji="0" lang="en-GB" sz="1200" b="1" i="0" u="none" strike="noStrike" kern="1200" cap="none" spc="0" normalizeH="0" baseline="0" noProof="0" dirty="0">
                  <a:ln>
                    <a:noFill/>
                  </a:ln>
                  <a:solidFill>
                    <a:srgbClr val="000000"/>
                  </a:solidFill>
                  <a:effectLst/>
                  <a:uLnTx/>
                  <a:uFillTx/>
                  <a:latin typeface="Arial" panose="020B0604020202020204" pitchFamily="34" charset="0"/>
                  <a:ea typeface="+mn-ea"/>
                  <a:cs typeface="Arial" panose="020B0604020202020204" pitchFamily="34" charset="0"/>
                </a:rPr>
                <a:t>AND BACKFILL</a:t>
              </a:r>
            </a:p>
          </p:txBody>
        </p:sp>
      </p:grpSp>
    </p:spTree>
    <p:extLst>
      <p:ext uri="{BB962C8B-B14F-4D97-AF65-F5344CB8AC3E}">
        <p14:creationId xmlns:p14="http://schemas.microsoft.com/office/powerpoint/2010/main" val="22922573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3624E6A-1D85-6C51-62A8-FD2D80BE1E28}"/>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1C3A6543-E4A4-E555-0E29-BDC5DD833494}"/>
              </a:ext>
            </a:extLst>
          </p:cNvPr>
          <p:cNvSpPr>
            <a:spLocks noGrp="1"/>
          </p:cNvSpPr>
          <p:nvPr>
            <p:ph type="body" idx="1"/>
          </p:nvPr>
        </p:nvSpPr>
        <p:spPr>
          <a:xfrm>
            <a:off x="609600" y="1214362"/>
            <a:ext cx="10972800" cy="702470"/>
          </a:xfrm>
        </p:spPr>
        <p:txBody>
          <a:bodyPr/>
          <a:lstStyle/>
          <a:p>
            <a:r>
              <a:rPr lang="en-GB" noProof="0" dirty="0"/>
              <a:t>SUBGROUP ANALYSIS – TUMOUR RESPONSE</a:t>
            </a:r>
          </a:p>
        </p:txBody>
      </p:sp>
      <p:sp>
        <p:nvSpPr>
          <p:cNvPr id="6" name="Title 5">
            <a:extLst>
              <a:ext uri="{FF2B5EF4-FFF2-40B4-BE49-F238E27FC236}">
                <a16:creationId xmlns:a16="http://schemas.microsoft.com/office/drawing/2014/main" id="{46714195-A5A9-6638-7632-C0AFD2B4F9A0}"/>
              </a:ext>
            </a:extLst>
          </p:cNvPr>
          <p:cNvSpPr>
            <a:spLocks noGrp="1"/>
          </p:cNvSpPr>
          <p:nvPr>
            <p:ph type="title"/>
          </p:nvPr>
        </p:nvSpPr>
        <p:spPr>
          <a:xfrm>
            <a:off x="619201" y="259200"/>
            <a:ext cx="10963199" cy="864000"/>
          </a:xfrm>
        </p:spPr>
        <p:txBody>
          <a:bodyPr/>
          <a:lstStyle/>
          <a:p>
            <a:r>
              <a:rPr lang="en-GB" noProof="0" dirty="0"/>
              <a:t>Soho-01: UPDATED efficacy results </a:t>
            </a:r>
          </a:p>
        </p:txBody>
      </p:sp>
      <p:graphicFrame>
        <p:nvGraphicFramePr>
          <p:cNvPr id="8" name="Content Placeholder 7">
            <a:extLst>
              <a:ext uri="{FF2B5EF4-FFF2-40B4-BE49-F238E27FC236}">
                <a16:creationId xmlns:a16="http://schemas.microsoft.com/office/drawing/2014/main" id="{DC10C568-C838-C43C-C393-F8258FAC236A}"/>
              </a:ext>
            </a:extLst>
          </p:cNvPr>
          <p:cNvGraphicFramePr>
            <a:graphicFrameLocks noGrp="1"/>
          </p:cNvGraphicFramePr>
          <p:nvPr>
            <p:ph sz="quarter" idx="14"/>
            <p:extLst>
              <p:ext uri="{D42A27DB-BD31-4B8C-83A1-F6EECF244321}">
                <p14:modId xmlns:p14="http://schemas.microsoft.com/office/powerpoint/2010/main" val="1655485590"/>
              </p:ext>
            </p:extLst>
          </p:nvPr>
        </p:nvGraphicFramePr>
        <p:xfrm>
          <a:off x="619125" y="1772816"/>
          <a:ext cx="10963271" cy="3566160"/>
        </p:xfrm>
        <a:graphic>
          <a:graphicData uri="http://schemas.openxmlformats.org/drawingml/2006/table">
            <a:tbl>
              <a:tblPr firstRow="1" bandRow="1">
                <a:tableStyleId>{5C22544A-7EE6-4342-B048-85BDC9FD1C3A}</a:tableStyleId>
              </a:tblPr>
              <a:tblGrid>
                <a:gridCol w="1516435">
                  <a:extLst>
                    <a:ext uri="{9D8B030D-6E8A-4147-A177-3AD203B41FA5}">
                      <a16:colId xmlns:a16="http://schemas.microsoft.com/office/drawing/2014/main" val="316787220"/>
                    </a:ext>
                  </a:extLst>
                </a:gridCol>
                <a:gridCol w="1349548">
                  <a:extLst>
                    <a:ext uri="{9D8B030D-6E8A-4147-A177-3AD203B41FA5}">
                      <a16:colId xmlns:a16="http://schemas.microsoft.com/office/drawing/2014/main" val="2673049724"/>
                    </a:ext>
                  </a:extLst>
                </a:gridCol>
                <a:gridCol w="1349548">
                  <a:extLst>
                    <a:ext uri="{9D8B030D-6E8A-4147-A177-3AD203B41FA5}">
                      <a16:colId xmlns:a16="http://schemas.microsoft.com/office/drawing/2014/main" val="3001897780"/>
                    </a:ext>
                  </a:extLst>
                </a:gridCol>
                <a:gridCol w="1349548">
                  <a:extLst>
                    <a:ext uri="{9D8B030D-6E8A-4147-A177-3AD203B41FA5}">
                      <a16:colId xmlns:a16="http://schemas.microsoft.com/office/drawing/2014/main" val="4059729551"/>
                    </a:ext>
                  </a:extLst>
                </a:gridCol>
                <a:gridCol w="1349548">
                  <a:extLst>
                    <a:ext uri="{9D8B030D-6E8A-4147-A177-3AD203B41FA5}">
                      <a16:colId xmlns:a16="http://schemas.microsoft.com/office/drawing/2014/main" val="4283772371"/>
                    </a:ext>
                  </a:extLst>
                </a:gridCol>
                <a:gridCol w="1349548">
                  <a:extLst>
                    <a:ext uri="{9D8B030D-6E8A-4147-A177-3AD203B41FA5}">
                      <a16:colId xmlns:a16="http://schemas.microsoft.com/office/drawing/2014/main" val="240649762"/>
                    </a:ext>
                  </a:extLst>
                </a:gridCol>
                <a:gridCol w="1349548">
                  <a:extLst>
                    <a:ext uri="{9D8B030D-6E8A-4147-A177-3AD203B41FA5}">
                      <a16:colId xmlns:a16="http://schemas.microsoft.com/office/drawing/2014/main" val="4097046454"/>
                    </a:ext>
                  </a:extLst>
                </a:gridCol>
                <a:gridCol w="1349548">
                  <a:extLst>
                    <a:ext uri="{9D8B030D-6E8A-4147-A177-3AD203B41FA5}">
                      <a16:colId xmlns:a16="http://schemas.microsoft.com/office/drawing/2014/main" val="3693511656"/>
                    </a:ext>
                  </a:extLst>
                </a:gridCol>
              </a:tblGrid>
              <a:tr h="0">
                <a:tc rowSpan="2">
                  <a:txBody>
                    <a:bodyPr/>
                    <a:lstStyle/>
                    <a:p>
                      <a:endParaRPr lang="en-GB" sz="1200" noProof="0" dirty="0">
                        <a:latin typeface="Arial" panose="020B0604020202020204" pitchFamily="34" charset="0"/>
                        <a:cs typeface="Arial" panose="020B0604020202020204" pitchFamily="34" charset="0"/>
                      </a:endParaRPr>
                    </a:p>
                  </a:txBody>
                  <a:tcPr/>
                </a:tc>
                <a:tc gridSpan="2">
                  <a:txBody>
                    <a:bodyPr/>
                    <a:lstStyle/>
                    <a:p>
                      <a:pPr algn="ctr"/>
                      <a:r>
                        <a:rPr lang="en-GB" sz="1200" noProof="0" dirty="0">
                          <a:latin typeface="Arial" panose="020B0604020202020204" pitchFamily="34" charset="0"/>
                          <a:cs typeface="Arial" panose="020B0604020202020204" pitchFamily="34" charset="0"/>
                        </a:rPr>
                        <a:t>Cohort D </a:t>
                      </a:r>
                    </a:p>
                  </a:txBody>
                  <a:tcPr>
                    <a:lnB w="12700" cap="flat" cmpd="sng" algn="ctr">
                      <a:solidFill>
                        <a:schemeClr val="bg1"/>
                      </a:solidFill>
                      <a:prstDash val="solid"/>
                      <a:round/>
                      <a:headEnd type="none" w="med" len="med"/>
                      <a:tailEnd type="none" w="med" len="med"/>
                    </a:lnB>
                  </a:tcPr>
                </a:tc>
                <a:tc hMerge="1">
                  <a:txBody>
                    <a:bodyPr/>
                    <a:lstStyle/>
                    <a:p>
                      <a:endParaRPr lang="en-GB" dirty="0"/>
                    </a:p>
                  </a:txBody>
                  <a:tcPr/>
                </a:tc>
                <a:tc gridSpan="2">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1" noProof="0" dirty="0">
                          <a:solidFill>
                            <a:schemeClr val="bg1"/>
                          </a:solidFill>
                          <a:latin typeface="Arial" panose="020B0604020202020204" pitchFamily="34" charset="0"/>
                          <a:cs typeface="Arial" panose="020B0604020202020204" pitchFamily="34" charset="0"/>
                        </a:rPr>
                        <a:t>Cohort F</a:t>
                      </a:r>
                    </a:p>
                  </a:txBody>
                  <a:tcPr>
                    <a:lnB w="12700" cap="flat" cmpd="sng" algn="ctr">
                      <a:solidFill>
                        <a:schemeClr val="bg1"/>
                      </a:solidFill>
                      <a:prstDash val="solid"/>
                      <a:round/>
                      <a:headEnd type="none" w="med" len="med"/>
                      <a:tailEnd type="none" w="med" len="med"/>
                    </a:lnB>
                  </a:tcPr>
                </a:tc>
                <a:tc hMerge="1">
                  <a: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lang="en-GB" sz="1400" dirty="0"/>
                    </a:p>
                  </a:txBody>
                  <a:tcPr/>
                </a:tc>
                <a:tc gridSpan="3">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en-GB" sz="1200" b="1" noProof="0" dirty="0">
                          <a:solidFill>
                            <a:schemeClr val="bg1"/>
                          </a:solidFill>
                          <a:latin typeface="Arial" panose="020B0604020202020204" pitchFamily="34" charset="0"/>
                          <a:cs typeface="Arial" panose="020B0604020202020204" pitchFamily="34" charset="0"/>
                        </a:rPr>
                        <a:t>Cohort G (RANO-BM by BICR) </a:t>
                      </a:r>
                    </a:p>
                  </a:txBody>
                  <a:tcPr>
                    <a:lnB w="12700" cap="flat" cmpd="sng" algn="ctr">
                      <a:solidFill>
                        <a:schemeClr val="bg1"/>
                      </a:solidFill>
                      <a:prstDash val="solid"/>
                      <a:round/>
                      <a:headEnd type="none" w="med" len="med"/>
                      <a:tailEnd type="none" w="med" len="med"/>
                    </a:lnB>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b="1" dirty="0">
                        <a:solidFill>
                          <a:schemeClr val="bg1"/>
                        </a:solidFill>
                      </a:endParaRPr>
                    </a:p>
                  </a:txBody>
                  <a:tcPr/>
                </a:tc>
                <a:tc hMerge="1">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b="1" dirty="0">
                        <a:solidFill>
                          <a:schemeClr val="bg1"/>
                        </a:solidFill>
                      </a:endParaRPr>
                    </a:p>
                  </a:txBody>
                  <a:tcPr/>
                </a:tc>
                <a:extLst>
                  <a:ext uri="{0D108BD9-81ED-4DB2-BD59-A6C34878D82A}">
                    <a16:rowId xmlns:a16="http://schemas.microsoft.com/office/drawing/2014/main" val="2936825831"/>
                  </a:ext>
                </a:extLst>
              </a:tr>
              <a:tr h="205383">
                <a:tc vMerge="1">
                  <a:txBody>
                    <a:bodyPr/>
                    <a:lstStyle/>
                    <a:p>
                      <a:endParaRPr lang="en-GB" sz="1200" b="1" dirty="0">
                        <a:solidFill>
                          <a:schemeClr val="bg1"/>
                        </a:solidFill>
                      </a:endParaRPr>
                    </a:p>
                  </a:txBody>
                  <a:tcPr>
                    <a:solidFill>
                      <a:schemeClr val="accent1"/>
                    </a:solidFill>
                  </a:tcPr>
                </a:tc>
                <a:tc>
                  <a:txBody>
                    <a:bodyPr/>
                    <a:lstStyle/>
                    <a:p>
                      <a:pPr algn="ctr"/>
                      <a:r>
                        <a:rPr lang="en-GB" sz="1200" b="1" noProof="0" dirty="0">
                          <a:solidFill>
                            <a:schemeClr val="bg1"/>
                          </a:solidFill>
                          <a:latin typeface="Arial" panose="020B0604020202020204" pitchFamily="34" charset="0"/>
                          <a:cs typeface="Arial" panose="020B0604020202020204" pitchFamily="34" charset="0"/>
                        </a:rPr>
                        <a:t>All treated patients </a:t>
                      </a:r>
                    </a:p>
                    <a:p>
                      <a:pPr algn="ctr"/>
                      <a:r>
                        <a:rPr lang="en-GB" sz="1200" b="1" noProof="0" dirty="0">
                          <a:solidFill>
                            <a:schemeClr val="bg1"/>
                          </a:solidFill>
                          <a:latin typeface="Arial" panose="020B0604020202020204" pitchFamily="34" charset="0"/>
                          <a:cs typeface="Arial" panose="020B0604020202020204" pitchFamily="34" charset="0"/>
                        </a:rPr>
                        <a:t>(n=81)</a:t>
                      </a:r>
                    </a:p>
                  </a:txBody>
                  <a:tcPr>
                    <a:lnL w="12700" cap="flat" cmpd="sng" algn="ctr">
                      <a:solidFill>
                        <a:schemeClr val="bg1"/>
                      </a:solidFill>
                      <a:prstDash val="solid"/>
                      <a:round/>
                      <a:headEnd type="none" w="med" len="med"/>
                      <a:tailEnd type="none" w="med" len="med"/>
                    </a:lnL>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GB" sz="1200" b="1" noProof="0" dirty="0">
                          <a:solidFill>
                            <a:schemeClr val="bg1"/>
                          </a:solidFill>
                          <a:latin typeface="Arial" panose="020B0604020202020204" pitchFamily="34" charset="0"/>
                          <a:cs typeface="Arial" panose="020B0604020202020204" pitchFamily="34" charset="0"/>
                        </a:rPr>
                        <a:t>Treated patients with non-squamous histology + </a:t>
                      </a:r>
                      <a:r>
                        <a:rPr lang="en-GB" sz="1200" b="1" i="1" noProof="0" dirty="0">
                          <a:solidFill>
                            <a:schemeClr val="bg1"/>
                          </a:solidFill>
                          <a:latin typeface="Arial" panose="020B0604020202020204" pitchFamily="34" charset="0"/>
                          <a:cs typeface="Arial" panose="020B0604020202020204" pitchFamily="34" charset="0"/>
                        </a:rPr>
                        <a:t>HER2</a:t>
                      </a:r>
                      <a:r>
                        <a:rPr lang="en-GB" sz="1200" b="1" noProof="0" dirty="0">
                          <a:solidFill>
                            <a:schemeClr val="bg1"/>
                          </a:solidFill>
                          <a:latin typeface="Arial" panose="020B0604020202020204" pitchFamily="34" charset="0"/>
                          <a:cs typeface="Arial" panose="020B0604020202020204" pitchFamily="34" charset="0"/>
                        </a:rPr>
                        <a:t> TKD mutation</a:t>
                      </a:r>
                    </a:p>
                    <a:p>
                      <a:pPr algn="ctr"/>
                      <a:r>
                        <a:rPr lang="en-GB" sz="1200" b="1" noProof="0" dirty="0">
                          <a:solidFill>
                            <a:schemeClr val="bg1"/>
                          </a:solidFill>
                          <a:latin typeface="Arial" panose="020B0604020202020204" pitchFamily="34" charset="0"/>
                          <a:cs typeface="Arial" panose="020B0604020202020204" pitchFamily="34" charset="0"/>
                        </a:rPr>
                        <a:t>(n=70)</a:t>
                      </a:r>
                    </a:p>
                  </a:txBody>
                  <a:tcP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GB" sz="1200" b="1" noProof="0" dirty="0">
                          <a:solidFill>
                            <a:schemeClr val="bg1"/>
                          </a:solidFill>
                          <a:latin typeface="Arial" panose="020B0604020202020204" pitchFamily="34" charset="0"/>
                          <a:cs typeface="Arial" panose="020B0604020202020204" pitchFamily="34" charset="0"/>
                        </a:rPr>
                        <a:t>All treated patients </a:t>
                      </a:r>
                    </a:p>
                    <a:p>
                      <a:pPr algn="ctr"/>
                      <a:r>
                        <a:rPr lang="en-GB" sz="1200" b="1" noProof="0" dirty="0">
                          <a:solidFill>
                            <a:schemeClr val="bg1"/>
                          </a:solidFill>
                          <a:latin typeface="Arial" panose="020B0604020202020204" pitchFamily="34" charset="0"/>
                          <a:cs typeface="Arial" panose="020B0604020202020204" pitchFamily="34" charset="0"/>
                        </a:rPr>
                        <a:t>(n=73)</a:t>
                      </a:r>
                    </a:p>
                    <a:p>
                      <a:pPr marL="0" marR="0" lvl="0" indent="0" algn="ctr" defTabSz="457200" rtl="0" eaLnBrk="1" fontAlgn="auto" latinLnBrk="0" hangingPunct="1">
                        <a:lnSpc>
                          <a:spcPct val="100000"/>
                        </a:lnSpc>
                        <a:spcBef>
                          <a:spcPts val="0"/>
                        </a:spcBef>
                        <a:spcAft>
                          <a:spcPts val="0"/>
                        </a:spcAft>
                        <a:buClrTx/>
                        <a:buSzTx/>
                        <a:buFontTx/>
                        <a:buNone/>
                        <a:tabLst/>
                        <a:defRPr/>
                      </a:pPr>
                      <a:endParaRPr lang="en-GB" sz="1200" b="1" noProof="0" dirty="0">
                        <a:solidFill>
                          <a:schemeClr val="bg1"/>
                        </a:solidFill>
                        <a:latin typeface="Arial" panose="020B0604020202020204" pitchFamily="34" charset="0"/>
                        <a:cs typeface="Arial" panose="020B0604020202020204" pitchFamily="34" charset="0"/>
                      </a:endParaRPr>
                    </a:p>
                  </a:txBody>
                  <a:tcP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GB" sz="1200" b="1" noProof="0" dirty="0">
                          <a:solidFill>
                            <a:schemeClr val="bg1"/>
                          </a:solidFill>
                          <a:latin typeface="Arial" panose="020B0604020202020204" pitchFamily="34" charset="0"/>
                          <a:cs typeface="Arial" panose="020B0604020202020204" pitchFamily="34" charset="0"/>
                        </a:rPr>
                        <a:t>Treated patients with non-squamous histology + </a:t>
                      </a:r>
                      <a:r>
                        <a:rPr lang="en-GB" sz="1200" b="1" i="1" noProof="0" dirty="0">
                          <a:solidFill>
                            <a:schemeClr val="bg1"/>
                          </a:solidFill>
                          <a:latin typeface="Arial" panose="020B0604020202020204" pitchFamily="34" charset="0"/>
                          <a:cs typeface="Arial" panose="020B0604020202020204" pitchFamily="34" charset="0"/>
                        </a:rPr>
                        <a:t>HER2</a:t>
                      </a:r>
                      <a:r>
                        <a:rPr lang="en-GB" sz="1200" b="1" noProof="0" dirty="0">
                          <a:solidFill>
                            <a:schemeClr val="bg1"/>
                          </a:solidFill>
                          <a:latin typeface="Arial" panose="020B0604020202020204" pitchFamily="34" charset="0"/>
                          <a:cs typeface="Arial" panose="020B0604020202020204" pitchFamily="34" charset="0"/>
                        </a:rPr>
                        <a:t> TKD mutation</a:t>
                      </a:r>
                    </a:p>
                    <a:p>
                      <a:pPr algn="ctr"/>
                      <a:r>
                        <a:rPr lang="en-GB" sz="1200" b="1" noProof="0" dirty="0">
                          <a:solidFill>
                            <a:schemeClr val="bg1"/>
                          </a:solidFill>
                          <a:latin typeface="Arial" panose="020B0604020202020204" pitchFamily="34" charset="0"/>
                          <a:cs typeface="Arial" panose="020B0604020202020204" pitchFamily="34" charset="0"/>
                        </a:rPr>
                        <a:t>(n=69)</a:t>
                      </a:r>
                    </a:p>
                  </a:txBody>
                  <a:tcP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GB" sz="1200" b="1" noProof="0" dirty="0">
                          <a:solidFill>
                            <a:schemeClr val="bg1"/>
                          </a:solidFill>
                          <a:latin typeface="Arial" panose="020B0604020202020204" pitchFamily="34" charset="0"/>
                          <a:cs typeface="Arial" panose="020B0604020202020204" pitchFamily="34" charset="0"/>
                        </a:rPr>
                        <a:t>All patients (n=31)</a:t>
                      </a:r>
                      <a:r>
                        <a:rPr lang="en-GB" sz="1200" b="1" baseline="30000" noProof="0" dirty="0">
                          <a:solidFill>
                            <a:schemeClr val="bg1"/>
                          </a:solidFill>
                          <a:latin typeface="Arial" panose="020B0604020202020204" pitchFamily="34" charset="0"/>
                          <a:cs typeface="Arial" panose="020B0604020202020204" pitchFamily="34" charset="0"/>
                        </a:rPr>
                        <a:t>a</a:t>
                      </a:r>
                    </a:p>
                  </a:txBody>
                  <a:tcP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GB" sz="1200" b="1" noProof="0" dirty="0">
                          <a:solidFill>
                            <a:schemeClr val="bg1"/>
                          </a:solidFill>
                          <a:latin typeface="Arial" panose="020B0604020202020204" pitchFamily="34" charset="0"/>
                          <a:cs typeface="Arial" panose="020B0604020202020204" pitchFamily="34" charset="0"/>
                        </a:rPr>
                        <a:t>Measurable intracranial target lesions (n=16)</a:t>
                      </a:r>
                    </a:p>
                  </a:txBody>
                  <a:tcP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tc>
                  <a:txBody>
                    <a:bodyPr/>
                    <a:lstStyle/>
                    <a:p>
                      <a:pPr algn="ctr"/>
                      <a:r>
                        <a:rPr lang="en-GB" sz="1200" b="1" noProof="0" dirty="0">
                          <a:solidFill>
                            <a:schemeClr val="bg1"/>
                          </a:solidFill>
                          <a:latin typeface="Arial" panose="020B0604020202020204" pitchFamily="34" charset="0"/>
                          <a:cs typeface="Arial" panose="020B0604020202020204" pitchFamily="34" charset="0"/>
                        </a:rPr>
                        <a:t>Non-measurable intracranial target lesions (n=15)</a:t>
                      </a:r>
                    </a:p>
                  </a:txBody>
                  <a:tcPr>
                    <a:lnT w="12700" cap="flat" cmpd="sng" algn="ctr">
                      <a:solidFill>
                        <a:schemeClr val="bg1"/>
                      </a:solidFill>
                      <a:prstDash val="solid"/>
                      <a:round/>
                      <a:headEnd type="none" w="med" len="med"/>
                      <a:tailEnd type="none" w="med" len="med"/>
                    </a:lnT>
                    <a:lnB w="38100" cap="flat" cmpd="sng" algn="ctr">
                      <a:solidFill>
                        <a:schemeClr val="bg1"/>
                      </a:solidFill>
                      <a:prstDash val="solid"/>
                      <a:round/>
                      <a:headEnd type="none" w="med" len="med"/>
                      <a:tailEnd type="none" w="med" len="med"/>
                    </a:lnB>
                    <a:solidFill>
                      <a:schemeClr val="accent1"/>
                    </a:solidFill>
                  </a:tcPr>
                </a:tc>
                <a:extLst>
                  <a:ext uri="{0D108BD9-81ED-4DB2-BD59-A6C34878D82A}">
                    <a16:rowId xmlns:a16="http://schemas.microsoft.com/office/drawing/2014/main" val="2987130498"/>
                  </a:ext>
                </a:extLst>
              </a:tr>
              <a:tr h="0">
                <a:tc>
                  <a:txBody>
                    <a:bodyPr/>
                    <a:lstStyle/>
                    <a:p>
                      <a:r>
                        <a:rPr lang="en-GB" sz="1200" noProof="0" dirty="0">
                          <a:solidFill>
                            <a:schemeClr val="tx1"/>
                          </a:solidFill>
                          <a:latin typeface="Arial" panose="020B0604020202020204" pitchFamily="34" charset="0"/>
                          <a:cs typeface="Arial" panose="020B0604020202020204" pitchFamily="34" charset="0"/>
                        </a:rPr>
                        <a:t>Median follow-up (range), months</a:t>
                      </a:r>
                    </a:p>
                  </a:txBody>
                  <a:tcPr/>
                </a:tc>
                <a:tc>
                  <a:txBody>
                    <a:bodyPr/>
                    <a:lstStyle/>
                    <a:p>
                      <a:pPr algn="ctr"/>
                      <a:r>
                        <a:rPr lang="en-GB" sz="1200" noProof="0" dirty="0">
                          <a:solidFill>
                            <a:schemeClr val="tx1"/>
                          </a:solidFill>
                          <a:latin typeface="Arial" panose="020B0604020202020204" pitchFamily="34" charset="0"/>
                          <a:cs typeface="Arial" panose="020B0604020202020204" pitchFamily="34" charset="0"/>
                        </a:rPr>
                        <a:t>22.8 (0.9-41.4)</a:t>
                      </a:r>
                    </a:p>
                  </a:txBody>
                  <a:tcPr anchor="ctr">
                    <a:lnT w="38100" cap="flat" cmpd="sng" algn="ctr">
                      <a:solidFill>
                        <a:schemeClr val="bg1"/>
                      </a:solidFill>
                      <a:prstDash val="solid"/>
                      <a:round/>
                      <a:headEnd type="none" w="med" len="med"/>
                      <a:tailEnd type="none" w="med" len="med"/>
                    </a:lnT>
                  </a:tcPr>
                </a:tc>
                <a:tc>
                  <a:txBody>
                    <a:bodyPr/>
                    <a:lstStyle/>
                    <a:p>
                      <a:pPr algn="ctr"/>
                      <a:r>
                        <a:rPr lang="en-GB" sz="1200" noProof="0" dirty="0">
                          <a:solidFill>
                            <a:schemeClr val="tx1"/>
                          </a:solidFill>
                          <a:latin typeface="Arial" panose="020B0604020202020204" pitchFamily="34" charset="0"/>
                          <a:cs typeface="Arial" panose="020B0604020202020204" pitchFamily="34" charset="0"/>
                        </a:rPr>
                        <a:t>23.0 (0.9-41.4)</a:t>
                      </a:r>
                    </a:p>
                  </a:txBody>
                  <a:tcPr anchor="ctr">
                    <a:lnT w="38100" cap="flat" cmpd="sng" algn="ctr">
                      <a:solidFill>
                        <a:schemeClr val="bg1"/>
                      </a:solidFill>
                      <a:prstDash val="solid"/>
                      <a:round/>
                      <a:headEnd type="none" w="med" len="med"/>
                      <a:tailEnd type="none" w="med" len="med"/>
                    </a:lnT>
                  </a:tcPr>
                </a:tc>
                <a:tc>
                  <a:txBody>
                    <a:bodyPr/>
                    <a:lstStyle/>
                    <a:p>
                      <a:pPr algn="ctr"/>
                      <a:r>
                        <a:rPr lang="en-GB" sz="1200" noProof="0" dirty="0">
                          <a:latin typeface="Arial" panose="020B0604020202020204" pitchFamily="34" charset="0"/>
                          <a:cs typeface="Arial" panose="020B0604020202020204" pitchFamily="34" charset="0"/>
                        </a:rPr>
                        <a:t>17.4 (0.2-24.0)</a:t>
                      </a:r>
                    </a:p>
                  </a:txBody>
                  <a:tcPr anchor="ctr">
                    <a:lnT w="38100" cap="flat" cmpd="sng" algn="ctr">
                      <a:solidFill>
                        <a:schemeClr val="bg1"/>
                      </a:solidFill>
                      <a:prstDash val="solid"/>
                      <a:round/>
                      <a:headEnd type="none" w="med" len="med"/>
                      <a:tailEnd type="none" w="med" len="med"/>
                    </a:lnT>
                  </a:tcPr>
                </a:tc>
                <a:tc>
                  <a:txBody>
                    <a:bodyPr/>
                    <a:lstStyle/>
                    <a:p>
                      <a:pPr algn="ctr"/>
                      <a:r>
                        <a:rPr lang="en-GB" sz="1200" noProof="0" dirty="0">
                          <a:latin typeface="Arial" panose="020B0604020202020204" pitchFamily="34" charset="0"/>
                          <a:cs typeface="Arial" panose="020B0604020202020204" pitchFamily="34" charset="0"/>
                        </a:rPr>
                        <a:t>17.9 (0.2-24.0)</a:t>
                      </a:r>
                    </a:p>
                  </a:txBody>
                  <a:tcPr anchor="ctr">
                    <a:lnT w="38100" cap="flat" cmpd="sng" algn="ctr">
                      <a:solidFill>
                        <a:schemeClr val="bg1"/>
                      </a:solidFill>
                      <a:prstDash val="solid"/>
                      <a:round/>
                      <a:headEnd type="none" w="med" len="med"/>
                      <a:tailEnd type="none" w="med" len="med"/>
                    </a:lnT>
                  </a:tcPr>
                </a:tc>
                <a:tc>
                  <a:txBody>
                    <a:bodyPr/>
                    <a:lstStyle/>
                    <a:p>
                      <a:pPr algn="ctr"/>
                      <a:r>
                        <a:rPr lang="en-GB" sz="1200" noProof="0" dirty="0">
                          <a:latin typeface="Arial" panose="020B0604020202020204" pitchFamily="34" charset="0"/>
                          <a:cs typeface="Arial" panose="020B0604020202020204" pitchFamily="34" charset="0"/>
                        </a:rPr>
                        <a:t>13.2 (NR, NR)</a:t>
                      </a:r>
                    </a:p>
                  </a:txBody>
                  <a:tcPr anchor="ctr">
                    <a:lnT w="38100" cap="flat" cmpd="sng" algn="ctr">
                      <a:solidFill>
                        <a:schemeClr val="bg1"/>
                      </a:solidFill>
                      <a:prstDash val="solid"/>
                      <a:round/>
                      <a:headEnd type="none" w="med" len="med"/>
                      <a:tailEnd type="none" w="med" len="med"/>
                    </a:lnT>
                  </a:tcPr>
                </a:tc>
                <a:tc>
                  <a:txBody>
                    <a:bodyPr/>
                    <a:lstStyle/>
                    <a:p>
                      <a:pPr algn="ctr"/>
                      <a:r>
                        <a:rPr lang="en-GB" sz="1200" noProof="0" dirty="0">
                          <a:latin typeface="Arial" panose="020B0604020202020204" pitchFamily="34" charset="0"/>
                          <a:cs typeface="Arial" panose="020B0604020202020204" pitchFamily="34" charset="0"/>
                        </a:rPr>
                        <a:t>NR</a:t>
                      </a:r>
                    </a:p>
                  </a:txBody>
                  <a:tcPr anchor="ctr">
                    <a:lnT w="38100" cap="flat" cmpd="sng" algn="ctr">
                      <a:solidFill>
                        <a:schemeClr val="bg1"/>
                      </a:solidFill>
                      <a:prstDash val="solid"/>
                      <a:round/>
                      <a:headEnd type="none" w="med" len="med"/>
                      <a:tailEnd type="none" w="med" len="med"/>
                    </a:lnT>
                  </a:tcPr>
                </a:tc>
                <a:tc>
                  <a:txBody>
                    <a:bodyPr/>
                    <a:lstStyle/>
                    <a:p>
                      <a:pPr algn="ctr"/>
                      <a:r>
                        <a:rPr lang="en-GB" sz="1200" noProof="0" dirty="0">
                          <a:latin typeface="Arial" panose="020B0604020202020204" pitchFamily="34" charset="0"/>
                          <a:cs typeface="Arial" panose="020B0604020202020204" pitchFamily="34" charset="0"/>
                        </a:rPr>
                        <a:t>NR</a:t>
                      </a:r>
                    </a:p>
                  </a:txBody>
                  <a:tcPr anchor="ctr">
                    <a:lnT w="38100" cap="flat" cmpd="sng" algn="ctr">
                      <a:solidFill>
                        <a:schemeClr val="bg1"/>
                      </a:solidFill>
                      <a:prstDash val="solid"/>
                      <a:round/>
                      <a:headEnd type="none" w="med" len="med"/>
                      <a:tailEnd type="none" w="med" len="med"/>
                    </a:lnT>
                  </a:tcPr>
                </a:tc>
                <a:extLst>
                  <a:ext uri="{0D108BD9-81ED-4DB2-BD59-A6C34878D82A}">
                    <a16:rowId xmlns:a16="http://schemas.microsoft.com/office/drawing/2014/main" val="1151994478"/>
                  </a:ext>
                </a:extLst>
              </a:tr>
              <a:tr h="0">
                <a:tc>
                  <a:txBody>
                    <a:bodyPr/>
                    <a:lstStyle/>
                    <a:p>
                      <a:r>
                        <a:rPr lang="en-GB" sz="1200" noProof="0" dirty="0">
                          <a:solidFill>
                            <a:schemeClr val="tx1"/>
                          </a:solidFill>
                          <a:latin typeface="Arial" panose="020B0604020202020204" pitchFamily="34" charset="0"/>
                          <a:cs typeface="Arial" panose="020B0604020202020204" pitchFamily="34" charset="0"/>
                        </a:rPr>
                        <a:t>ORR, % (95% CI)</a:t>
                      </a:r>
                    </a:p>
                  </a:txBody>
                  <a:tcPr/>
                </a:tc>
                <a:tc>
                  <a:txBody>
                    <a:bodyPr/>
                    <a:lstStyle/>
                    <a:p>
                      <a:pPr algn="ctr"/>
                      <a:r>
                        <a:rPr lang="en-GB" sz="1200" noProof="0" dirty="0">
                          <a:solidFill>
                            <a:schemeClr val="tx1"/>
                          </a:solidFill>
                          <a:latin typeface="Arial" panose="020B0604020202020204" pitchFamily="34" charset="0"/>
                          <a:cs typeface="Arial" panose="020B0604020202020204" pitchFamily="34" charset="0"/>
                        </a:rPr>
                        <a:t>67 (55, 77)</a:t>
                      </a:r>
                    </a:p>
                  </a:txBody>
                  <a:tcPr/>
                </a:tc>
                <a:tc>
                  <a:txBody>
                    <a:bodyPr/>
                    <a:lstStyle/>
                    <a:p>
                      <a:pPr algn="ctr"/>
                      <a:r>
                        <a:rPr lang="en-GB" sz="1200" noProof="0" dirty="0">
                          <a:solidFill>
                            <a:schemeClr val="tx1"/>
                          </a:solidFill>
                          <a:latin typeface="Arial" panose="020B0604020202020204" pitchFamily="34" charset="0"/>
                          <a:cs typeface="Arial" panose="020B0604020202020204" pitchFamily="34" charset="0"/>
                        </a:rPr>
                        <a:t>73 (61, 83)</a:t>
                      </a:r>
                    </a:p>
                  </a:txBody>
                  <a:tcPr/>
                </a:tc>
                <a:tc>
                  <a:txBody>
                    <a:bodyPr/>
                    <a:lstStyle/>
                    <a:p>
                      <a:pPr algn="ctr"/>
                      <a:r>
                        <a:rPr lang="en-GB" sz="1200" noProof="0" dirty="0">
                          <a:latin typeface="Arial" panose="020B0604020202020204" pitchFamily="34" charset="0"/>
                          <a:cs typeface="Arial" panose="020B0604020202020204" pitchFamily="34" charset="0"/>
                        </a:rPr>
                        <a:t>75 (64, 85)</a:t>
                      </a:r>
                    </a:p>
                  </a:txBody>
                  <a:tcPr/>
                </a:tc>
                <a:tc>
                  <a:txBody>
                    <a:bodyPr/>
                    <a:lstStyle/>
                    <a:p>
                      <a:pPr algn="ctr"/>
                      <a:r>
                        <a:rPr lang="en-GB" sz="1200" noProof="0" dirty="0">
                          <a:latin typeface="Arial" panose="020B0604020202020204" pitchFamily="34" charset="0"/>
                          <a:cs typeface="Arial" panose="020B0604020202020204" pitchFamily="34" charset="0"/>
                        </a:rPr>
                        <a:t>75 (64, 85)</a:t>
                      </a:r>
                    </a:p>
                  </a:txBody>
                  <a:tcPr/>
                </a:tc>
                <a:tc>
                  <a:txBody>
                    <a:bodyPr/>
                    <a:lstStyle/>
                    <a:p>
                      <a:pPr algn="ctr"/>
                      <a:r>
                        <a:rPr lang="en-GB" sz="1200" noProof="0" dirty="0">
                          <a:latin typeface="Arial" panose="020B0604020202020204" pitchFamily="34" charset="0"/>
                          <a:cs typeface="Arial" panose="020B0604020202020204" pitchFamily="34" charset="0"/>
                        </a:rPr>
                        <a:t>26 (12, 45)</a:t>
                      </a:r>
                    </a:p>
                  </a:txBody>
                  <a:tcPr/>
                </a:tc>
                <a:tc>
                  <a:txBody>
                    <a:bodyPr/>
                    <a:lstStyle/>
                    <a:p>
                      <a:pPr algn="ctr"/>
                      <a:r>
                        <a:rPr lang="en-GB" sz="1200" noProof="0" dirty="0">
                          <a:latin typeface="Arial" panose="020B0604020202020204" pitchFamily="34" charset="0"/>
                          <a:cs typeface="Arial" panose="020B0604020202020204" pitchFamily="34" charset="0"/>
                        </a:rPr>
                        <a:t>13 (2, 38)</a:t>
                      </a:r>
                    </a:p>
                  </a:txBody>
                  <a:tcPr/>
                </a:tc>
                <a:tc>
                  <a:txBody>
                    <a:bodyPr/>
                    <a:lstStyle/>
                    <a:p>
                      <a:pPr algn="ctr"/>
                      <a:r>
                        <a:rPr lang="en-GB" sz="1200" noProof="0" dirty="0">
                          <a:latin typeface="Arial" panose="020B0604020202020204" pitchFamily="34" charset="0"/>
                          <a:cs typeface="Arial" panose="020B0604020202020204" pitchFamily="34" charset="0"/>
                        </a:rPr>
                        <a:t>40 (16, 68)</a:t>
                      </a:r>
                    </a:p>
                  </a:txBody>
                  <a:tcPr/>
                </a:tc>
                <a:extLst>
                  <a:ext uri="{0D108BD9-81ED-4DB2-BD59-A6C34878D82A}">
                    <a16:rowId xmlns:a16="http://schemas.microsoft.com/office/drawing/2014/main" val="1102059957"/>
                  </a:ext>
                </a:extLst>
              </a:tr>
              <a:tr h="0">
                <a:tc>
                  <a:txBody>
                    <a:bodyPr/>
                    <a:lstStyle/>
                    <a:p>
                      <a:r>
                        <a:rPr lang="en-GB" sz="1200" noProof="0" dirty="0">
                          <a:solidFill>
                            <a:schemeClr val="tx1"/>
                          </a:solidFill>
                          <a:latin typeface="Arial" panose="020B0604020202020204" pitchFamily="34" charset="0"/>
                          <a:cs typeface="Arial" panose="020B0604020202020204" pitchFamily="34" charset="0"/>
                        </a:rPr>
                        <a:t>DCR, % (95% CI)</a:t>
                      </a:r>
                    </a:p>
                  </a:txBody>
                  <a:tcPr/>
                </a:tc>
                <a:tc>
                  <a:txBody>
                    <a:bodyPr/>
                    <a:lstStyle/>
                    <a:p>
                      <a:pPr algn="ctr"/>
                      <a:r>
                        <a:rPr lang="en-GB" sz="1200" noProof="0" dirty="0">
                          <a:solidFill>
                            <a:schemeClr val="tx1"/>
                          </a:solidFill>
                          <a:latin typeface="Arial" panose="020B0604020202020204" pitchFamily="34" charset="0"/>
                          <a:cs typeface="Arial" panose="020B0604020202020204" pitchFamily="34" charset="0"/>
                        </a:rPr>
                        <a:t>81 (71, 89)</a:t>
                      </a:r>
                    </a:p>
                  </a:txBody>
                  <a:tcPr/>
                </a:tc>
                <a:tc>
                  <a:txBody>
                    <a:bodyPr/>
                    <a:lstStyle/>
                    <a:p>
                      <a:pPr algn="ctr"/>
                      <a:r>
                        <a:rPr lang="en-GB" sz="1200" noProof="0" dirty="0">
                          <a:solidFill>
                            <a:schemeClr val="tx1"/>
                          </a:solidFill>
                          <a:latin typeface="Arial" panose="020B0604020202020204" pitchFamily="34" charset="0"/>
                          <a:cs typeface="Arial" panose="020B0604020202020204" pitchFamily="34" charset="0"/>
                        </a:rPr>
                        <a:t>84 (74, 92)</a:t>
                      </a:r>
                    </a:p>
                  </a:txBody>
                  <a:tcPr/>
                </a:tc>
                <a:tc>
                  <a:txBody>
                    <a:bodyPr/>
                    <a:lstStyle/>
                    <a:p>
                      <a:pPr algn="ctr"/>
                      <a:r>
                        <a:rPr lang="en-GB" sz="1200" noProof="0" dirty="0">
                          <a:latin typeface="Arial" panose="020B0604020202020204" pitchFamily="34" charset="0"/>
                          <a:cs typeface="Arial" panose="020B0604020202020204" pitchFamily="34" charset="0"/>
                        </a:rPr>
                        <a:t>89 (80, 95)</a:t>
                      </a:r>
                    </a:p>
                  </a:txBody>
                  <a:tcPr/>
                </a:tc>
                <a:tc>
                  <a:txBody>
                    <a:bodyPr/>
                    <a:lstStyle/>
                    <a:p>
                      <a:pPr algn="ctr"/>
                      <a:r>
                        <a:rPr lang="en-GB" sz="1200" noProof="0" dirty="0">
                          <a:latin typeface="Arial" panose="020B0604020202020204" pitchFamily="34" charset="0"/>
                          <a:cs typeface="Arial" panose="020B0604020202020204" pitchFamily="34" charset="0"/>
                        </a:rPr>
                        <a:t>90 (80, 96)</a:t>
                      </a:r>
                    </a:p>
                  </a:txBody>
                  <a:tcPr/>
                </a:tc>
                <a:tc>
                  <a:txBody>
                    <a:bodyPr/>
                    <a:lstStyle/>
                    <a:p>
                      <a:pPr algn="ctr"/>
                      <a:r>
                        <a:rPr lang="en-GB" sz="1200" noProof="0" dirty="0">
                          <a:latin typeface="Arial" panose="020B0604020202020204" pitchFamily="34" charset="0"/>
                          <a:cs typeface="Arial" panose="020B0604020202020204" pitchFamily="34" charset="0"/>
                        </a:rPr>
                        <a:t>45 (27, 64)</a:t>
                      </a:r>
                    </a:p>
                  </a:txBody>
                  <a:tcPr/>
                </a:tc>
                <a:tc>
                  <a:txBody>
                    <a:bodyPr/>
                    <a:lstStyle/>
                    <a:p>
                      <a:pPr algn="ctr"/>
                      <a:r>
                        <a:rPr lang="en-GB" sz="1200" noProof="0" dirty="0">
                          <a:latin typeface="Arial" panose="020B0604020202020204" pitchFamily="34" charset="0"/>
                          <a:cs typeface="Arial" panose="020B0604020202020204" pitchFamily="34" charset="0"/>
                        </a:rPr>
                        <a:t>31 (11, 59)</a:t>
                      </a:r>
                    </a:p>
                  </a:txBody>
                  <a:tcPr/>
                </a:tc>
                <a:tc>
                  <a:txBody>
                    <a:bodyPr/>
                    <a:lstStyle/>
                    <a:p>
                      <a:pPr algn="ctr"/>
                      <a:r>
                        <a:rPr lang="en-GB" sz="1200" noProof="0" dirty="0">
                          <a:latin typeface="Arial" panose="020B0604020202020204" pitchFamily="34" charset="0"/>
                          <a:cs typeface="Arial" panose="020B0604020202020204" pitchFamily="34" charset="0"/>
                        </a:rPr>
                        <a:t>60 (32, 84)</a:t>
                      </a:r>
                    </a:p>
                  </a:txBody>
                  <a:tcPr/>
                </a:tc>
                <a:extLst>
                  <a:ext uri="{0D108BD9-81ED-4DB2-BD59-A6C34878D82A}">
                    <a16:rowId xmlns:a16="http://schemas.microsoft.com/office/drawing/2014/main" val="2168318749"/>
                  </a:ext>
                </a:extLst>
              </a:tr>
              <a:tr h="0">
                <a:tc>
                  <a:txBody>
                    <a:bodyPr/>
                    <a:lstStyle/>
                    <a:p>
                      <a:r>
                        <a:rPr lang="en-GB" sz="1200" noProof="0" dirty="0">
                          <a:solidFill>
                            <a:schemeClr val="tx1"/>
                          </a:solidFill>
                          <a:latin typeface="Arial" panose="020B0604020202020204" pitchFamily="34" charset="0"/>
                          <a:cs typeface="Arial" panose="020B0604020202020204" pitchFamily="34" charset="0"/>
                        </a:rPr>
                        <a:t>Median DoR (95% CI), months</a:t>
                      </a:r>
                    </a:p>
                  </a:txBody>
                  <a:tcPr/>
                </a:tc>
                <a:tc>
                  <a:txBody>
                    <a:bodyPr/>
                    <a:lstStyle/>
                    <a:p>
                      <a:pPr algn="ctr"/>
                      <a:r>
                        <a:rPr lang="en-GB" sz="1200" noProof="0" dirty="0">
                          <a:solidFill>
                            <a:schemeClr val="tx1"/>
                          </a:solidFill>
                          <a:latin typeface="Arial" panose="020B0604020202020204" pitchFamily="34" charset="0"/>
                          <a:cs typeface="Arial" panose="020B0604020202020204" pitchFamily="34" charset="0"/>
                        </a:rPr>
                        <a:t>9.5 (6.3, 13.5)</a:t>
                      </a:r>
                    </a:p>
                  </a:txBody>
                  <a:tcPr anchor="ctr"/>
                </a:tc>
                <a:tc>
                  <a:txBody>
                    <a:bodyPr/>
                    <a:lstStyle/>
                    <a:p>
                      <a:pPr algn="ctr"/>
                      <a:r>
                        <a:rPr lang="en-GB" sz="1200" noProof="0" dirty="0">
                          <a:solidFill>
                            <a:schemeClr val="tx1"/>
                          </a:solidFill>
                          <a:latin typeface="Arial" panose="020B0604020202020204" pitchFamily="34" charset="0"/>
                          <a:cs typeface="Arial" panose="020B0604020202020204" pitchFamily="34" charset="0"/>
                        </a:rPr>
                        <a:t>9.5 (6.3, 13.5)</a:t>
                      </a:r>
                    </a:p>
                  </a:txBody>
                  <a:tcPr anchor="ctr"/>
                </a:tc>
                <a:tc>
                  <a:txBody>
                    <a:bodyPr/>
                    <a:lstStyle/>
                    <a:p>
                      <a:pPr algn="ctr"/>
                      <a:r>
                        <a:rPr lang="en-GB" sz="1200" noProof="0" dirty="0">
                          <a:latin typeface="Arial" panose="020B0604020202020204" pitchFamily="34" charset="0"/>
                          <a:cs typeface="Arial" panose="020B0604020202020204" pitchFamily="34" charset="0"/>
                        </a:rPr>
                        <a:t>15.1 (9.1, NE)</a:t>
                      </a:r>
                    </a:p>
                  </a:txBody>
                  <a:tcPr anchor="ctr"/>
                </a:tc>
                <a:tc>
                  <a:txBody>
                    <a:bodyPr/>
                    <a:lstStyle/>
                    <a:p>
                      <a:pPr algn="ctr"/>
                      <a:r>
                        <a:rPr lang="en-GB" sz="1200" noProof="0" dirty="0">
                          <a:latin typeface="Arial" panose="020B0604020202020204" pitchFamily="34" charset="0"/>
                          <a:cs typeface="Arial" panose="020B0604020202020204" pitchFamily="34" charset="0"/>
                        </a:rPr>
                        <a:t>15.1 (9.1, NE)</a:t>
                      </a:r>
                    </a:p>
                  </a:txBody>
                  <a:tcPr anchor="ctr"/>
                </a:tc>
                <a:tc>
                  <a:txBody>
                    <a:bodyPr/>
                    <a:lstStyle/>
                    <a:p>
                      <a:pPr algn="ctr"/>
                      <a:r>
                        <a:rPr lang="en-GB" sz="1200" noProof="0" dirty="0">
                          <a:latin typeface="Arial" panose="020B0604020202020204" pitchFamily="34" charset="0"/>
                          <a:cs typeface="Arial" panose="020B0604020202020204" pitchFamily="34" charset="0"/>
                        </a:rPr>
                        <a:t>6.9 (2.9, 10.4)</a:t>
                      </a:r>
                    </a:p>
                  </a:txBody>
                  <a:tcPr anchor="ctr"/>
                </a:tc>
                <a:tc>
                  <a:txBody>
                    <a:bodyPr/>
                    <a:lstStyle/>
                    <a:p>
                      <a:pPr algn="ctr"/>
                      <a:r>
                        <a:rPr lang="en-GB" sz="1200" noProof="0" dirty="0">
                          <a:latin typeface="Arial" panose="020B0604020202020204" pitchFamily="34" charset="0"/>
                          <a:cs typeface="Arial" panose="020B0604020202020204" pitchFamily="34" charset="0"/>
                        </a:rPr>
                        <a:t>5.1 (2.9, NE)</a:t>
                      </a:r>
                    </a:p>
                  </a:txBody>
                  <a:tcPr anchor="ctr"/>
                </a:tc>
                <a:tc>
                  <a:txBody>
                    <a:bodyPr/>
                    <a:lstStyle/>
                    <a:p>
                      <a:pPr algn="ctr"/>
                      <a:r>
                        <a:rPr lang="en-GB" sz="1200" noProof="0" dirty="0">
                          <a:latin typeface="Arial" panose="020B0604020202020204" pitchFamily="34" charset="0"/>
                          <a:cs typeface="Arial" panose="020B0604020202020204" pitchFamily="34" charset="0"/>
                        </a:rPr>
                        <a:t>6.9 (4.2, NE)</a:t>
                      </a:r>
                    </a:p>
                  </a:txBody>
                  <a:tcPr anchor="ctr"/>
                </a:tc>
                <a:extLst>
                  <a:ext uri="{0D108BD9-81ED-4DB2-BD59-A6C34878D82A}">
                    <a16:rowId xmlns:a16="http://schemas.microsoft.com/office/drawing/2014/main" val="1429138581"/>
                  </a:ext>
                </a:extLst>
              </a:tr>
              <a:tr h="0">
                <a:tc>
                  <a:txBody>
                    <a:bodyPr/>
                    <a:lstStyle/>
                    <a:p>
                      <a:r>
                        <a:rPr lang="en-GB" sz="1200" noProof="0" dirty="0">
                          <a:solidFill>
                            <a:schemeClr val="tx1"/>
                          </a:solidFill>
                          <a:latin typeface="Arial" panose="020B0604020202020204" pitchFamily="34" charset="0"/>
                          <a:cs typeface="Arial" panose="020B0604020202020204" pitchFamily="34" charset="0"/>
                        </a:rPr>
                        <a:t>Median PFS (95% CI), months</a:t>
                      </a:r>
                    </a:p>
                  </a:txBody>
                  <a:tcPr/>
                </a:tc>
                <a:tc>
                  <a:txBody>
                    <a:bodyPr/>
                    <a:lstStyle/>
                    <a:p>
                      <a:pPr algn="ctr"/>
                      <a:r>
                        <a:rPr lang="en-GB" sz="1200" noProof="0" dirty="0">
                          <a:solidFill>
                            <a:schemeClr val="tx1"/>
                          </a:solidFill>
                          <a:latin typeface="Arial" panose="020B0604020202020204" pitchFamily="34" charset="0"/>
                          <a:cs typeface="Arial" panose="020B0604020202020204" pitchFamily="34" charset="0"/>
                        </a:rPr>
                        <a:t>8.3 (6.9, 12.3)</a:t>
                      </a:r>
                    </a:p>
                  </a:txBody>
                  <a:tcPr anchor="ctr"/>
                </a:tc>
                <a:tc>
                  <a:txBody>
                    <a:bodyPr/>
                    <a:lstStyle/>
                    <a:p>
                      <a:pPr algn="ctr"/>
                      <a:r>
                        <a:rPr lang="en-GB" sz="1200" noProof="0" dirty="0">
                          <a:solidFill>
                            <a:schemeClr val="tx1"/>
                          </a:solidFill>
                          <a:latin typeface="Arial" panose="020B0604020202020204" pitchFamily="34" charset="0"/>
                          <a:cs typeface="Arial" panose="020B0604020202020204" pitchFamily="34" charset="0"/>
                        </a:rPr>
                        <a:t>9.6 (6.9, 14.5)</a:t>
                      </a:r>
                    </a:p>
                  </a:txBody>
                  <a:tcPr anchor="ctr"/>
                </a:tc>
                <a:tc>
                  <a:txBody>
                    <a:bodyPr/>
                    <a:lstStyle/>
                    <a:p>
                      <a:pPr algn="ctr"/>
                      <a:r>
                        <a:rPr lang="en-GB" sz="1200" noProof="0" dirty="0">
                          <a:latin typeface="Arial" panose="020B0604020202020204" pitchFamily="34" charset="0"/>
                          <a:cs typeface="Arial" panose="020B0604020202020204" pitchFamily="34" charset="0"/>
                        </a:rPr>
                        <a:t>13.5 (10.0, NE)</a:t>
                      </a:r>
                    </a:p>
                  </a:txBody>
                  <a:tcPr anchor="ctr"/>
                </a:tc>
                <a:tc>
                  <a:txBody>
                    <a:bodyPr/>
                    <a:lstStyle/>
                    <a:p>
                      <a:pPr algn="ctr"/>
                      <a:r>
                        <a:rPr lang="en-GB" sz="1200" noProof="0" dirty="0">
                          <a:latin typeface="Arial" panose="020B0604020202020204" pitchFamily="34" charset="0"/>
                          <a:cs typeface="Arial" panose="020B0604020202020204" pitchFamily="34" charset="0"/>
                        </a:rPr>
                        <a:t>16.4 (10.0, NE)</a:t>
                      </a:r>
                    </a:p>
                  </a:txBody>
                  <a:tcPr anchor="ctr"/>
                </a:tc>
                <a:tc>
                  <a:txBody>
                    <a:bodyPr/>
                    <a:lstStyle/>
                    <a:p>
                      <a:pPr algn="ctr"/>
                      <a:r>
                        <a:rPr lang="en-GB" sz="1200" noProof="0" dirty="0">
                          <a:latin typeface="Arial" panose="020B0604020202020204" pitchFamily="34" charset="0"/>
                          <a:cs typeface="Arial" panose="020B0604020202020204" pitchFamily="34" charset="0"/>
                        </a:rPr>
                        <a:t>4.0 (2.7, 5.6)</a:t>
                      </a:r>
                    </a:p>
                  </a:txBody>
                  <a:tcPr anchor="ctr"/>
                </a:tc>
                <a:tc>
                  <a:txBody>
                    <a:bodyPr/>
                    <a:lstStyle/>
                    <a:p>
                      <a:pPr algn="ctr"/>
                      <a:r>
                        <a:rPr lang="en-GB" sz="1200" noProof="0" dirty="0">
                          <a:latin typeface="Arial" panose="020B0604020202020204" pitchFamily="34" charset="0"/>
                          <a:cs typeface="Arial" panose="020B0604020202020204" pitchFamily="34" charset="0"/>
                        </a:rPr>
                        <a:t>2.8 (2.0, 4.0)</a:t>
                      </a:r>
                    </a:p>
                  </a:txBody>
                  <a:tcPr anchor="ctr"/>
                </a:tc>
                <a:tc>
                  <a:txBody>
                    <a:bodyPr/>
                    <a:lstStyle/>
                    <a:p>
                      <a:pPr algn="ctr"/>
                      <a:r>
                        <a:rPr lang="en-GB" sz="1200" noProof="0" dirty="0">
                          <a:latin typeface="Arial" panose="020B0604020202020204" pitchFamily="34" charset="0"/>
                          <a:cs typeface="Arial" panose="020B0604020202020204" pitchFamily="34" charset="0"/>
                        </a:rPr>
                        <a:t>8.1 (2.7, 14.4)</a:t>
                      </a:r>
                    </a:p>
                  </a:txBody>
                  <a:tcPr anchor="ctr"/>
                </a:tc>
                <a:extLst>
                  <a:ext uri="{0D108BD9-81ED-4DB2-BD59-A6C34878D82A}">
                    <a16:rowId xmlns:a16="http://schemas.microsoft.com/office/drawing/2014/main" val="2129738496"/>
                  </a:ext>
                </a:extLst>
              </a:tr>
            </a:tbl>
          </a:graphicData>
        </a:graphic>
      </p:graphicFrame>
      <p:sp>
        <p:nvSpPr>
          <p:cNvPr id="9" name="Content Placeholder 8">
            <a:extLst>
              <a:ext uri="{FF2B5EF4-FFF2-40B4-BE49-F238E27FC236}">
                <a16:creationId xmlns:a16="http://schemas.microsoft.com/office/drawing/2014/main" id="{2ED48103-9E9D-269D-9934-29B878E6B146}"/>
              </a:ext>
            </a:extLst>
          </p:cNvPr>
          <p:cNvSpPr>
            <a:spLocks noGrp="1"/>
          </p:cNvSpPr>
          <p:nvPr>
            <p:ph sz="quarter" idx="15"/>
          </p:nvPr>
        </p:nvSpPr>
        <p:spPr>
          <a:xfrm>
            <a:off x="620183" y="6356351"/>
            <a:ext cx="10180339" cy="365125"/>
          </a:xfrm>
        </p:spPr>
        <p:txBody>
          <a:bodyPr anchor="b" anchorCtr="0"/>
          <a:lstStyle/>
          <a:p>
            <a:r>
              <a:rPr lang="en-GB" baseline="30000" noProof="0" dirty="0">
                <a:solidFill>
                  <a:schemeClr val="tx2"/>
                </a:solidFill>
              </a:rPr>
              <a:t>a </a:t>
            </a:r>
            <a:r>
              <a:rPr lang="en-GB" noProof="0" dirty="0">
                <a:solidFill>
                  <a:schemeClr val="tx2"/>
                </a:solidFill>
              </a:rPr>
              <a:t>94% of patients received prior systemic anticancer therapy</a:t>
            </a:r>
          </a:p>
          <a:p>
            <a:r>
              <a:rPr lang="en-GB" noProof="0" dirty="0">
                <a:solidFill>
                  <a:schemeClr val="tx2"/>
                </a:solidFill>
              </a:rPr>
              <a:t>CI, confidence interval; DCR, disease control rate; DoR, duration of response; NE, not estimable; NR, not reported; ORR, objective response rate; PFS, progression-free survival; TKD, tyrosine kinase domain</a:t>
            </a:r>
          </a:p>
          <a:p>
            <a:r>
              <a:rPr lang="en-GB" noProof="0" dirty="0">
                <a:solidFill>
                  <a:schemeClr val="tx2"/>
                </a:solidFill>
              </a:rPr>
              <a:t>Le X, et al. Abstract 2712P, ESMO 2026 (poster presentation)</a:t>
            </a:r>
          </a:p>
        </p:txBody>
      </p:sp>
      <p:sp>
        <p:nvSpPr>
          <p:cNvPr id="2" name="Slide Number Placeholder 1">
            <a:extLst>
              <a:ext uri="{FF2B5EF4-FFF2-40B4-BE49-F238E27FC236}">
                <a16:creationId xmlns:a16="http://schemas.microsoft.com/office/drawing/2014/main" id="{807FF48F-5D6A-61F7-4289-06A12CFC0C1D}"/>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18</a:t>
            </a:fld>
            <a:endParaRPr lang="en-GB" noProof="0" dirty="0"/>
          </a:p>
        </p:txBody>
      </p:sp>
    </p:spTree>
    <p:extLst>
      <p:ext uri="{BB962C8B-B14F-4D97-AF65-F5344CB8AC3E}">
        <p14:creationId xmlns:p14="http://schemas.microsoft.com/office/powerpoint/2010/main" val="44148604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E343F-71C5-1BAE-C6CE-838BC30EB2B4}"/>
            </a:ext>
          </a:extLst>
        </p:cNvPr>
        <p:cNvGrpSpPr/>
        <p:nvPr/>
      </p:nvGrpSpPr>
      <p:grpSpPr>
        <a:xfrm>
          <a:off x="0" y="0"/>
          <a:ext cx="0" cy="0"/>
          <a:chOff x="0" y="0"/>
          <a:chExt cx="0" cy="0"/>
        </a:xfrm>
      </p:grpSpPr>
      <p:sp>
        <p:nvSpPr>
          <p:cNvPr id="3" name="Text Placeholder 2">
            <a:extLst>
              <a:ext uri="{FF2B5EF4-FFF2-40B4-BE49-F238E27FC236}">
                <a16:creationId xmlns:a16="http://schemas.microsoft.com/office/drawing/2014/main" id="{7563F4C6-5AB7-8003-C57C-3DCB3DFF06A5}"/>
              </a:ext>
            </a:extLst>
          </p:cNvPr>
          <p:cNvSpPr>
            <a:spLocks noGrp="1"/>
          </p:cNvSpPr>
          <p:nvPr>
            <p:ph type="body" idx="1"/>
          </p:nvPr>
        </p:nvSpPr>
        <p:spPr>
          <a:xfrm>
            <a:off x="609600" y="980728"/>
            <a:ext cx="2750096" cy="363537"/>
          </a:xfrm>
        </p:spPr>
        <p:txBody>
          <a:bodyPr>
            <a:normAutofit/>
          </a:bodyPr>
          <a:lstStyle/>
          <a:p>
            <a:r>
              <a:rPr lang="en-GB" sz="1900" noProof="0" dirty="0"/>
              <a:t>SAFETY SUMMARY</a:t>
            </a:r>
          </a:p>
        </p:txBody>
      </p:sp>
      <p:sp>
        <p:nvSpPr>
          <p:cNvPr id="6" name="Title 5">
            <a:extLst>
              <a:ext uri="{FF2B5EF4-FFF2-40B4-BE49-F238E27FC236}">
                <a16:creationId xmlns:a16="http://schemas.microsoft.com/office/drawing/2014/main" id="{CFE217D6-F81C-92A9-75FE-CFA9D37D31B2}"/>
              </a:ext>
            </a:extLst>
          </p:cNvPr>
          <p:cNvSpPr>
            <a:spLocks noGrp="1"/>
          </p:cNvSpPr>
          <p:nvPr>
            <p:ph type="title"/>
          </p:nvPr>
        </p:nvSpPr>
        <p:spPr>
          <a:xfrm>
            <a:off x="619125" y="258763"/>
            <a:ext cx="10963275" cy="865187"/>
          </a:xfrm>
        </p:spPr>
        <p:txBody>
          <a:bodyPr/>
          <a:lstStyle/>
          <a:p>
            <a:r>
              <a:rPr lang="en-GB" noProof="0" dirty="0"/>
              <a:t>Soho-01: UPDATED safety results</a:t>
            </a:r>
          </a:p>
        </p:txBody>
      </p:sp>
      <p:sp>
        <p:nvSpPr>
          <p:cNvPr id="11" name="Content Placeholder 10">
            <a:extLst>
              <a:ext uri="{FF2B5EF4-FFF2-40B4-BE49-F238E27FC236}">
                <a16:creationId xmlns:a16="http://schemas.microsoft.com/office/drawing/2014/main" id="{7A968FA8-8B14-20BF-C03C-61B16E1FCB8C}"/>
              </a:ext>
            </a:extLst>
          </p:cNvPr>
          <p:cNvSpPr>
            <a:spLocks noGrp="1"/>
          </p:cNvSpPr>
          <p:nvPr>
            <p:ph sz="quarter" idx="14"/>
          </p:nvPr>
        </p:nvSpPr>
        <p:spPr>
          <a:xfrm>
            <a:off x="619125" y="1396402"/>
            <a:ext cx="3748683" cy="4218644"/>
          </a:xfrm>
        </p:spPr>
        <p:txBody>
          <a:bodyPr>
            <a:normAutofit/>
          </a:bodyPr>
          <a:lstStyle/>
          <a:p>
            <a:pPr>
              <a:lnSpc>
                <a:spcPct val="110000"/>
              </a:lnSpc>
              <a:spcBef>
                <a:spcPts val="0"/>
              </a:spcBef>
              <a:spcAft>
                <a:spcPts val="600"/>
              </a:spcAft>
            </a:pPr>
            <a:r>
              <a:rPr lang="en-GB" sz="1600" noProof="0" dirty="0"/>
              <a:t>The safety profile of </a:t>
            </a:r>
            <a:r>
              <a:rPr lang="en-GB" sz="1600" noProof="0" dirty="0" err="1"/>
              <a:t>sevabertinib</a:t>
            </a:r>
            <a:r>
              <a:rPr lang="en-GB" sz="1600" noProof="0" dirty="0"/>
              <a:t> was manageable and consistent with previous reports</a:t>
            </a:r>
          </a:p>
          <a:p>
            <a:pPr>
              <a:lnSpc>
                <a:spcPct val="110000"/>
              </a:lnSpc>
              <a:spcBef>
                <a:spcPts val="0"/>
              </a:spcBef>
              <a:spcAft>
                <a:spcPts val="600"/>
              </a:spcAft>
            </a:pPr>
            <a:r>
              <a:rPr lang="en-GB" sz="1600" noProof="0" dirty="0"/>
              <a:t>Majority of drug-related TEAEs were below grade 3 in cohorts D, F and G</a:t>
            </a:r>
          </a:p>
          <a:p>
            <a:pPr>
              <a:lnSpc>
                <a:spcPct val="110000"/>
              </a:lnSpc>
              <a:spcBef>
                <a:spcPts val="0"/>
              </a:spcBef>
              <a:spcAft>
                <a:spcPts val="600"/>
              </a:spcAft>
            </a:pPr>
            <a:r>
              <a:rPr lang="en-GB" sz="1600" noProof="0" dirty="0"/>
              <a:t>Most common drug-related TEAE was diarrhea across cohorts</a:t>
            </a:r>
          </a:p>
          <a:p>
            <a:pPr lvl="1">
              <a:lnSpc>
                <a:spcPct val="110000"/>
              </a:lnSpc>
              <a:spcBef>
                <a:spcPts val="0"/>
              </a:spcBef>
              <a:spcAft>
                <a:spcPts val="600"/>
              </a:spcAft>
            </a:pPr>
            <a:r>
              <a:rPr lang="en-GB" sz="1600" noProof="0" dirty="0"/>
              <a:t>Grade 3 drug-related diarrhea occurred in 25% of patients in Cohort D, 5% in Cohort F and 26% in Cohort G</a:t>
            </a:r>
          </a:p>
          <a:p>
            <a:pPr lvl="1">
              <a:lnSpc>
                <a:spcPct val="110000"/>
              </a:lnSpc>
              <a:spcBef>
                <a:spcPts val="0"/>
              </a:spcBef>
              <a:spcAft>
                <a:spcPts val="600"/>
              </a:spcAft>
            </a:pPr>
            <a:r>
              <a:rPr lang="en-GB" sz="1600" noProof="0" dirty="0"/>
              <a:t>No treatment discontinuations due to diarrhea</a:t>
            </a:r>
          </a:p>
        </p:txBody>
      </p:sp>
      <p:sp>
        <p:nvSpPr>
          <p:cNvPr id="4" name="Content Placeholder 3">
            <a:extLst>
              <a:ext uri="{FF2B5EF4-FFF2-40B4-BE49-F238E27FC236}">
                <a16:creationId xmlns:a16="http://schemas.microsoft.com/office/drawing/2014/main" id="{8A0929BF-2E05-4F59-A84F-0ED62E1240E2}"/>
              </a:ext>
            </a:extLst>
          </p:cNvPr>
          <p:cNvSpPr>
            <a:spLocks noGrp="1"/>
          </p:cNvSpPr>
          <p:nvPr>
            <p:ph sz="quarter" idx="15"/>
          </p:nvPr>
        </p:nvSpPr>
        <p:spPr>
          <a:xfrm>
            <a:off x="620183" y="6356351"/>
            <a:ext cx="10300353" cy="365125"/>
          </a:xfrm>
        </p:spPr>
        <p:txBody>
          <a:bodyPr anchor="b" anchorCtr="0"/>
          <a:lstStyle/>
          <a:p>
            <a:pPr indent="11113">
              <a:lnSpc>
                <a:spcPct val="90000"/>
              </a:lnSpc>
            </a:pPr>
            <a:r>
              <a:rPr lang="en-GB" sz="1100" noProof="0" dirty="0">
                <a:solidFill>
                  <a:schemeClr val="tx2"/>
                </a:solidFill>
              </a:rPr>
              <a:t>AEs were graded by the investigator based on CTCAE v5.0</a:t>
            </a:r>
          </a:p>
          <a:p>
            <a:pPr indent="11113">
              <a:lnSpc>
                <a:spcPct val="90000"/>
              </a:lnSpc>
            </a:pPr>
            <a:r>
              <a:rPr lang="en-GB" sz="1100" baseline="30000" noProof="0" dirty="0">
                <a:solidFill>
                  <a:schemeClr val="tx2"/>
                </a:solidFill>
              </a:rPr>
              <a:t>a</a:t>
            </a:r>
            <a:r>
              <a:rPr lang="en-GB" sz="1100" noProof="0" dirty="0">
                <a:solidFill>
                  <a:schemeClr val="tx2"/>
                </a:solidFill>
              </a:rPr>
              <a:t> Cardiorespiratory arrest (n=1) occurred in a 69-year-old patient with emphysema, coronary-artery calcification, sinus tachycardia, and left anterior fascicular block and was deemed by the investigator as possibly related to the study drug; </a:t>
            </a:r>
            <a:br>
              <a:rPr lang="en-GB" sz="1100" noProof="0" dirty="0">
                <a:solidFill>
                  <a:schemeClr val="tx2"/>
                </a:solidFill>
              </a:rPr>
            </a:br>
            <a:r>
              <a:rPr lang="en-GB" sz="1100" baseline="30000" noProof="0" dirty="0">
                <a:solidFill>
                  <a:schemeClr val="tx2"/>
                </a:solidFill>
              </a:rPr>
              <a:t>b </a:t>
            </a:r>
            <a:r>
              <a:rPr lang="en-GB" sz="1100" noProof="0" dirty="0">
                <a:solidFill>
                  <a:schemeClr val="tx2"/>
                </a:solidFill>
              </a:rPr>
              <a:t>One patient had a grade 4 drug-related increased ALT; </a:t>
            </a:r>
            <a:r>
              <a:rPr lang="en-GB" sz="1100" baseline="30000" noProof="0" dirty="0">
                <a:solidFill>
                  <a:schemeClr val="tx2"/>
                </a:solidFill>
              </a:rPr>
              <a:t>c </a:t>
            </a:r>
            <a:r>
              <a:rPr lang="en-GB" sz="1100" noProof="0" dirty="0">
                <a:solidFill>
                  <a:schemeClr val="tx2"/>
                </a:solidFill>
              </a:rPr>
              <a:t>One patient had a grade 4 treatment-emergent hypokalemia, which was deemed by the investigator to be drug-related; </a:t>
            </a:r>
            <a:r>
              <a:rPr lang="en-GB" sz="1100" baseline="30000" noProof="0" dirty="0">
                <a:solidFill>
                  <a:schemeClr val="tx2"/>
                </a:solidFill>
              </a:rPr>
              <a:t>d </a:t>
            </a:r>
            <a:r>
              <a:rPr lang="en-GB" sz="1100" noProof="0" dirty="0">
                <a:solidFill>
                  <a:schemeClr val="tx2"/>
                </a:solidFill>
              </a:rPr>
              <a:t>Two patients had grade 4 treatment-emergent hypokalemia and in one patient it was considered related to the drug</a:t>
            </a:r>
          </a:p>
          <a:p>
            <a:r>
              <a:rPr lang="en-GB" sz="1100" noProof="0" dirty="0">
                <a:solidFill>
                  <a:schemeClr val="tx2"/>
                </a:solidFill>
              </a:rPr>
              <a:t>AE, adverse event; ALT, alanine transferase; CTCAE, </a:t>
            </a:r>
            <a:r>
              <a:rPr lang="en-GB" sz="1100" noProof="0" dirty="0">
                <a:solidFill>
                  <a:schemeClr val="tx2"/>
                </a:solidFill>
                <a:ea typeface="Aileron" charset="0"/>
              </a:rPr>
              <a:t>Common Terminology Criteria for Adverse Events; </a:t>
            </a:r>
            <a:r>
              <a:rPr lang="en-GB" sz="1100" noProof="0" dirty="0">
                <a:solidFill>
                  <a:schemeClr val="tx2"/>
                </a:solidFill>
              </a:rPr>
              <a:t>TEAE, treatment-emergent adverse event</a:t>
            </a:r>
          </a:p>
          <a:p>
            <a:r>
              <a:rPr lang="en-GB" sz="1100" noProof="0" dirty="0">
                <a:solidFill>
                  <a:schemeClr val="tx2"/>
                </a:solidFill>
              </a:rPr>
              <a:t>Le X, et al. Abstract 2712P, ESMO 2026 (poster presentation)</a:t>
            </a:r>
          </a:p>
        </p:txBody>
      </p:sp>
      <p:sp>
        <p:nvSpPr>
          <p:cNvPr id="2" name="Slide Number Placeholder 1">
            <a:extLst>
              <a:ext uri="{FF2B5EF4-FFF2-40B4-BE49-F238E27FC236}">
                <a16:creationId xmlns:a16="http://schemas.microsoft.com/office/drawing/2014/main" id="{0873EF47-8A22-87C7-197F-2BD05AE57006}"/>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19</a:t>
            </a:fld>
            <a:endParaRPr lang="en-GB" noProof="0" dirty="0"/>
          </a:p>
        </p:txBody>
      </p:sp>
      <p:sp>
        <p:nvSpPr>
          <p:cNvPr id="12" name="Text Placeholder 2">
            <a:extLst>
              <a:ext uri="{FF2B5EF4-FFF2-40B4-BE49-F238E27FC236}">
                <a16:creationId xmlns:a16="http://schemas.microsoft.com/office/drawing/2014/main" id="{1C4D4CA1-2FB0-E78F-A18C-2CD3AADF731E}"/>
              </a:ext>
            </a:extLst>
          </p:cNvPr>
          <p:cNvSpPr txBox="1">
            <a:spLocks/>
          </p:cNvSpPr>
          <p:nvPr/>
        </p:nvSpPr>
        <p:spPr>
          <a:xfrm>
            <a:off x="4742496" y="980728"/>
            <a:ext cx="7237053" cy="363537"/>
          </a:xfrm>
          <a:prstGeom prst="rect">
            <a:avLst/>
          </a:prstGeom>
        </p:spPr>
        <p:txBody>
          <a:bodyPr vert="horz" wrap="square" lIns="0" tIns="0" rIns="0" bIns="0" rtlCol="0" anchor="t">
            <a:normAutofit fontScale="92500"/>
          </a:bodyPr>
          <a:lstStyle>
            <a:lvl1pPr marL="0" indent="0" algn="l" defTabSz="457200" rtl="0" eaLnBrk="1" latinLnBrk="0" hangingPunct="1">
              <a:spcBef>
                <a:spcPts val="1200"/>
              </a:spcBef>
              <a:buClr>
                <a:schemeClr val="accent2"/>
              </a:buClr>
              <a:buFont typeface="Arial"/>
              <a:buNone/>
              <a:defRPr sz="2000" b="1" i="0" kern="1200" cap="all" spc="100" baseline="0">
                <a:solidFill>
                  <a:srgbClr val="C7573C"/>
                </a:solidFill>
                <a:latin typeface="Arial" panose="020B0604020202020204" pitchFamily="34" charset="0"/>
                <a:ea typeface="Arial" panose="020B0604020202020204" pitchFamily="34" charset="0"/>
                <a:cs typeface="Arial" panose="020B0604020202020204" pitchFamily="34" charset="0"/>
              </a:defRPr>
            </a:lvl1pPr>
            <a:lvl2pPr marL="457200" indent="0" algn="l" defTabSz="457200" rtl="0" eaLnBrk="1" latinLnBrk="0" hangingPunct="1">
              <a:spcBef>
                <a:spcPts val="400"/>
              </a:spcBef>
              <a:buClr>
                <a:schemeClr val="accent2"/>
              </a:buClr>
              <a:buFont typeface="Lucida Grande"/>
              <a:buNone/>
              <a:defRPr sz="2000" b="1" i="0" kern="1200">
                <a:solidFill>
                  <a:srgbClr val="5D8298"/>
                </a:solidFill>
                <a:latin typeface="Arial" panose="020B0604020202020204" pitchFamily="34" charset="0"/>
                <a:ea typeface="Arial" panose="020B0604020202020204" pitchFamily="34" charset="0"/>
                <a:cs typeface="Arial" panose="020B0604020202020204" pitchFamily="34" charset="0"/>
              </a:defRPr>
            </a:lvl2pPr>
            <a:lvl3pPr marL="914400" indent="0" algn="l" defTabSz="457200" rtl="0" eaLnBrk="1" latinLnBrk="0" hangingPunct="1">
              <a:spcBef>
                <a:spcPts val="400"/>
              </a:spcBef>
              <a:buClr>
                <a:schemeClr val="accent2"/>
              </a:buClr>
              <a:buFont typeface="Arial"/>
              <a:buNone/>
              <a:defRPr sz="1800" b="1" i="0" kern="1200">
                <a:solidFill>
                  <a:srgbClr val="5D8298"/>
                </a:solidFill>
                <a:latin typeface="Arial" panose="020B0604020202020204" pitchFamily="34" charset="0"/>
                <a:ea typeface="Arial" panose="020B0604020202020204" pitchFamily="34" charset="0"/>
                <a:cs typeface="Arial" panose="020B0604020202020204" pitchFamily="34" charset="0"/>
              </a:defRPr>
            </a:lvl3pPr>
            <a:lvl4pPr marL="1371600" indent="0" algn="l" defTabSz="457200" rtl="0" eaLnBrk="1" latinLnBrk="0" hangingPunct="1">
              <a:spcBef>
                <a:spcPts val="400"/>
              </a:spcBef>
              <a:buClr>
                <a:schemeClr val="accent2"/>
              </a:buClr>
              <a:buFont typeface="Arial"/>
              <a:buNone/>
              <a:defRPr sz="1600" b="1" i="0" kern="1200">
                <a:solidFill>
                  <a:srgbClr val="5D8298"/>
                </a:solidFill>
                <a:latin typeface="Arial" panose="020B0604020202020204" pitchFamily="34" charset="0"/>
                <a:ea typeface="Arial" panose="020B0604020202020204" pitchFamily="34" charset="0"/>
                <a:cs typeface="Arial" panose="020B0604020202020204" pitchFamily="34" charset="0"/>
              </a:defRPr>
            </a:lvl4pPr>
            <a:lvl5pPr marL="1828800" indent="0" algn="l" defTabSz="457200" rtl="0" eaLnBrk="1" latinLnBrk="0" hangingPunct="1">
              <a:spcBef>
                <a:spcPts val="400"/>
              </a:spcBef>
              <a:buClr>
                <a:schemeClr val="accent2"/>
              </a:buClr>
              <a:buFont typeface="Arial"/>
              <a:buNone/>
              <a:defRPr sz="1600" b="1" i="0" kern="1200">
                <a:solidFill>
                  <a:srgbClr val="5D8298"/>
                </a:solidFill>
                <a:latin typeface="Arial" panose="020B0604020202020204" pitchFamily="34" charset="0"/>
                <a:ea typeface="Arial" panose="020B0604020202020204" pitchFamily="34" charset="0"/>
                <a:cs typeface="Arial" panose="020B0604020202020204" pitchFamily="34" charset="0"/>
              </a:defRPr>
            </a:lvl5pPr>
            <a:lvl6pPr marL="2286000" indent="0" algn="l" defTabSz="457200" rtl="0" eaLnBrk="1" latinLnBrk="0" hangingPunct="1">
              <a:spcBef>
                <a:spcPct val="20000"/>
              </a:spcBef>
              <a:buFont typeface="Arial"/>
              <a:buNone/>
              <a:defRPr sz="1600" b="1" kern="1200">
                <a:solidFill>
                  <a:schemeClr val="tx1"/>
                </a:solidFill>
                <a:latin typeface="+mn-lt"/>
                <a:ea typeface="+mn-ea"/>
                <a:cs typeface="+mn-cs"/>
              </a:defRPr>
            </a:lvl6pPr>
            <a:lvl7pPr marL="2743200" indent="0" algn="l" defTabSz="457200" rtl="0" eaLnBrk="1" latinLnBrk="0" hangingPunct="1">
              <a:spcBef>
                <a:spcPct val="20000"/>
              </a:spcBef>
              <a:buFont typeface="Arial"/>
              <a:buNone/>
              <a:defRPr sz="1600" b="1" kern="1200">
                <a:solidFill>
                  <a:schemeClr val="tx1"/>
                </a:solidFill>
                <a:latin typeface="+mn-lt"/>
                <a:ea typeface="+mn-ea"/>
                <a:cs typeface="+mn-cs"/>
              </a:defRPr>
            </a:lvl7pPr>
            <a:lvl8pPr marL="3200400" indent="0" algn="l" defTabSz="457200" rtl="0" eaLnBrk="1" latinLnBrk="0" hangingPunct="1">
              <a:spcBef>
                <a:spcPct val="20000"/>
              </a:spcBef>
              <a:buFont typeface="Arial"/>
              <a:buNone/>
              <a:defRPr sz="1600" b="1" kern="1200">
                <a:solidFill>
                  <a:schemeClr val="tx1"/>
                </a:solidFill>
                <a:latin typeface="+mn-lt"/>
                <a:ea typeface="+mn-ea"/>
                <a:cs typeface="+mn-cs"/>
              </a:defRPr>
            </a:lvl8pPr>
            <a:lvl9pPr marL="3657600" indent="0" algn="l" defTabSz="457200" rtl="0" eaLnBrk="1" latinLnBrk="0" hangingPunct="1">
              <a:spcBef>
                <a:spcPct val="20000"/>
              </a:spcBef>
              <a:buFont typeface="Arial"/>
              <a:buNone/>
              <a:defRPr sz="1600" b="1" kern="1200">
                <a:solidFill>
                  <a:schemeClr val="tx1"/>
                </a:solidFill>
                <a:latin typeface="+mn-lt"/>
                <a:ea typeface="+mn-ea"/>
                <a:cs typeface="+mn-cs"/>
              </a:defRPr>
            </a:lvl9pPr>
          </a:lstStyle>
          <a:p>
            <a:r>
              <a:rPr lang="en-GB" noProof="0" dirty="0">
                <a:solidFill>
                  <a:schemeClr val="accent1"/>
                </a:solidFill>
                <a:ea typeface="Aileron" charset="0"/>
              </a:rPr>
              <a:t>INCIDENCE AND SEVERITY OF DRUG-RELATED TEAE</a:t>
            </a:r>
            <a:r>
              <a:rPr lang="en-GB" cap="none" noProof="0" dirty="0">
                <a:solidFill>
                  <a:schemeClr val="accent1"/>
                </a:solidFill>
                <a:ea typeface="Aileron" charset="0"/>
              </a:rPr>
              <a:t>s</a:t>
            </a:r>
            <a:endParaRPr lang="en-GB" noProof="0" dirty="0">
              <a:solidFill>
                <a:schemeClr val="accent1"/>
              </a:solidFill>
              <a:ea typeface="Aileron" charset="0"/>
            </a:endParaRPr>
          </a:p>
        </p:txBody>
      </p:sp>
      <p:graphicFrame>
        <p:nvGraphicFramePr>
          <p:cNvPr id="15" name="Table 14">
            <a:extLst>
              <a:ext uri="{FF2B5EF4-FFF2-40B4-BE49-F238E27FC236}">
                <a16:creationId xmlns:a16="http://schemas.microsoft.com/office/drawing/2014/main" id="{54DF19B0-4727-4EFB-CB7C-2B0E1007170A}"/>
              </a:ext>
            </a:extLst>
          </p:cNvPr>
          <p:cNvGraphicFramePr>
            <a:graphicFrameLocks noGrp="1"/>
          </p:cNvGraphicFramePr>
          <p:nvPr>
            <p:extLst>
              <p:ext uri="{D42A27DB-BD31-4B8C-83A1-F6EECF244321}">
                <p14:modId xmlns:p14="http://schemas.microsoft.com/office/powerpoint/2010/main" val="3325704202"/>
              </p:ext>
            </p:extLst>
          </p:nvPr>
        </p:nvGraphicFramePr>
        <p:xfrm>
          <a:off x="4742496" y="1429548"/>
          <a:ext cx="6839902" cy="4049956"/>
        </p:xfrm>
        <a:graphic>
          <a:graphicData uri="http://schemas.openxmlformats.org/drawingml/2006/table">
            <a:tbl>
              <a:tblPr firstRow="1" bandRow="1">
                <a:tableStyleId>{5C22544A-7EE6-4342-B048-85BDC9FD1C3A}</a:tableStyleId>
              </a:tblPr>
              <a:tblGrid>
                <a:gridCol w="3873784">
                  <a:extLst>
                    <a:ext uri="{9D8B030D-6E8A-4147-A177-3AD203B41FA5}">
                      <a16:colId xmlns:a16="http://schemas.microsoft.com/office/drawing/2014/main" val="3587864765"/>
                    </a:ext>
                  </a:extLst>
                </a:gridCol>
                <a:gridCol w="988706">
                  <a:extLst>
                    <a:ext uri="{9D8B030D-6E8A-4147-A177-3AD203B41FA5}">
                      <a16:colId xmlns:a16="http://schemas.microsoft.com/office/drawing/2014/main" val="3536983166"/>
                    </a:ext>
                  </a:extLst>
                </a:gridCol>
                <a:gridCol w="988706">
                  <a:extLst>
                    <a:ext uri="{9D8B030D-6E8A-4147-A177-3AD203B41FA5}">
                      <a16:colId xmlns:a16="http://schemas.microsoft.com/office/drawing/2014/main" val="3750684095"/>
                    </a:ext>
                  </a:extLst>
                </a:gridCol>
                <a:gridCol w="988706">
                  <a:extLst>
                    <a:ext uri="{9D8B030D-6E8A-4147-A177-3AD203B41FA5}">
                      <a16:colId xmlns:a16="http://schemas.microsoft.com/office/drawing/2014/main" val="1013491634"/>
                    </a:ext>
                  </a:extLst>
                </a:gridCol>
              </a:tblGrid>
              <a:tr h="264036">
                <a:tc>
                  <a:txBody>
                    <a:bodyPr/>
                    <a:lstStyle/>
                    <a:p>
                      <a:r>
                        <a:rPr lang="en-GB" sz="1400" noProof="0" dirty="0">
                          <a:solidFill>
                            <a:schemeClr val="bg1"/>
                          </a:solidFill>
                          <a:latin typeface="Arial" panose="020B0604020202020204" pitchFamily="34" charset="0"/>
                          <a:cs typeface="Arial" panose="020B0604020202020204" pitchFamily="34" charset="0"/>
                        </a:rPr>
                        <a:t>n (%)</a:t>
                      </a:r>
                    </a:p>
                  </a:txBody>
                  <a:tcPr anchor="ctr"/>
                </a:tc>
                <a:tc>
                  <a:txBody>
                    <a:bodyPr/>
                    <a:lstStyle/>
                    <a:p>
                      <a:pPr algn="ctr"/>
                      <a:r>
                        <a:rPr lang="en-GB" sz="1400" noProof="0" dirty="0">
                          <a:solidFill>
                            <a:schemeClr val="bg1"/>
                          </a:solidFill>
                          <a:latin typeface="Arial" panose="020B0604020202020204" pitchFamily="34" charset="0"/>
                          <a:cs typeface="Arial" panose="020B0604020202020204" pitchFamily="34" charset="0"/>
                        </a:rPr>
                        <a:t>Cohort D</a:t>
                      </a:r>
                      <a:br>
                        <a:rPr lang="en-GB" sz="1400" noProof="0" dirty="0">
                          <a:solidFill>
                            <a:schemeClr val="bg1"/>
                          </a:solidFill>
                          <a:latin typeface="Arial" panose="020B0604020202020204" pitchFamily="34" charset="0"/>
                          <a:cs typeface="Arial" panose="020B0604020202020204" pitchFamily="34" charset="0"/>
                        </a:rPr>
                      </a:br>
                      <a:r>
                        <a:rPr lang="en-GB" sz="1400" noProof="0" dirty="0">
                          <a:solidFill>
                            <a:schemeClr val="bg1"/>
                          </a:solidFill>
                          <a:latin typeface="Arial" panose="020B0604020202020204" pitchFamily="34" charset="0"/>
                          <a:cs typeface="Arial" panose="020B0604020202020204" pitchFamily="34" charset="0"/>
                        </a:rPr>
                        <a:t>(N=81)</a:t>
                      </a:r>
                    </a:p>
                  </a:txBody>
                  <a:tcPr/>
                </a:tc>
                <a:tc>
                  <a:txBody>
                    <a:bodyPr/>
                    <a:lstStyle/>
                    <a:p>
                      <a:pPr algn="ctr"/>
                      <a:r>
                        <a:rPr lang="en-GB" sz="1400" noProof="0" dirty="0">
                          <a:solidFill>
                            <a:schemeClr val="bg1"/>
                          </a:solidFill>
                          <a:latin typeface="Arial" panose="020B0604020202020204" pitchFamily="34" charset="0"/>
                          <a:cs typeface="Arial" panose="020B0604020202020204" pitchFamily="34" charset="0"/>
                        </a:rPr>
                        <a:t>Cohort F</a:t>
                      </a:r>
                      <a:br>
                        <a:rPr lang="en-GB" sz="1400" noProof="0" dirty="0">
                          <a:solidFill>
                            <a:schemeClr val="bg1"/>
                          </a:solidFill>
                          <a:latin typeface="Arial" panose="020B0604020202020204" pitchFamily="34" charset="0"/>
                          <a:cs typeface="Arial" panose="020B0604020202020204" pitchFamily="34" charset="0"/>
                        </a:rPr>
                      </a:br>
                      <a:r>
                        <a:rPr lang="en-GB" sz="1400" noProof="0" dirty="0">
                          <a:solidFill>
                            <a:schemeClr val="bg1"/>
                          </a:solidFill>
                          <a:latin typeface="Arial" panose="020B0604020202020204" pitchFamily="34" charset="0"/>
                          <a:cs typeface="Arial" panose="020B0604020202020204" pitchFamily="34" charset="0"/>
                        </a:rPr>
                        <a:t>(N=73)</a:t>
                      </a:r>
                    </a:p>
                  </a:txBody>
                  <a:tcPr/>
                </a:tc>
                <a:tc>
                  <a:txBody>
                    <a:bodyPr/>
                    <a:lstStyle/>
                    <a:p>
                      <a:pPr algn="ctr"/>
                      <a:r>
                        <a:rPr lang="en-GB" sz="1400" noProof="0" dirty="0">
                          <a:solidFill>
                            <a:schemeClr val="bg1"/>
                          </a:solidFill>
                          <a:latin typeface="Arial" panose="020B0604020202020204" pitchFamily="34" charset="0"/>
                          <a:cs typeface="Arial" panose="020B0604020202020204" pitchFamily="34" charset="0"/>
                        </a:rPr>
                        <a:t>Cohort G</a:t>
                      </a:r>
                      <a:br>
                        <a:rPr lang="en-GB" sz="1400" noProof="0" dirty="0">
                          <a:solidFill>
                            <a:schemeClr val="bg1"/>
                          </a:solidFill>
                          <a:latin typeface="Arial" panose="020B0604020202020204" pitchFamily="34" charset="0"/>
                          <a:cs typeface="Arial" panose="020B0604020202020204" pitchFamily="34" charset="0"/>
                        </a:rPr>
                      </a:br>
                      <a:r>
                        <a:rPr lang="en-GB" sz="1400" noProof="0" dirty="0">
                          <a:solidFill>
                            <a:schemeClr val="bg1"/>
                          </a:solidFill>
                          <a:latin typeface="Arial" panose="020B0604020202020204" pitchFamily="34" charset="0"/>
                          <a:cs typeface="Arial" panose="020B0604020202020204" pitchFamily="34" charset="0"/>
                        </a:rPr>
                        <a:t>(N=31)</a:t>
                      </a:r>
                    </a:p>
                  </a:txBody>
                  <a:tcPr/>
                </a:tc>
                <a:extLst>
                  <a:ext uri="{0D108BD9-81ED-4DB2-BD59-A6C34878D82A}">
                    <a16:rowId xmlns:a16="http://schemas.microsoft.com/office/drawing/2014/main" val="507215487"/>
                  </a:ext>
                </a:extLst>
              </a:tr>
              <a:tr h="134403">
                <a:tc>
                  <a:txBody>
                    <a:bodyPr/>
                    <a:lstStyle/>
                    <a:p>
                      <a:pPr>
                        <a:lnSpc>
                          <a:spcPct val="90000"/>
                        </a:lnSpc>
                      </a:pPr>
                      <a:r>
                        <a:rPr lang="en-GB" sz="1300" noProof="0" dirty="0">
                          <a:latin typeface="Arial" panose="020B0604020202020204" pitchFamily="34" charset="0"/>
                          <a:cs typeface="Arial" panose="020B0604020202020204" pitchFamily="34" charset="0"/>
                        </a:rPr>
                        <a:t>Any</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78 (96)</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71 (97)</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30 (97)</a:t>
                      </a:r>
                    </a:p>
                  </a:txBody>
                  <a:tcPr marL="19440" marR="19440" marT="21600" marB="21600" anchor="ctr"/>
                </a:tc>
                <a:extLst>
                  <a:ext uri="{0D108BD9-81ED-4DB2-BD59-A6C34878D82A}">
                    <a16:rowId xmlns:a16="http://schemas.microsoft.com/office/drawing/2014/main" val="4090966678"/>
                  </a:ext>
                </a:extLst>
              </a:tr>
              <a:tr h="134403">
                <a:tc>
                  <a:txBody>
                    <a:bodyPr/>
                    <a:lstStyle/>
                    <a:p>
                      <a:pPr marL="0" indent="184150">
                        <a:lnSpc>
                          <a:spcPct val="90000"/>
                        </a:lnSpc>
                        <a:tabLst/>
                      </a:pPr>
                      <a:r>
                        <a:rPr lang="en-GB" sz="1300" noProof="0" dirty="0">
                          <a:latin typeface="Arial" panose="020B0604020202020204" pitchFamily="34" charset="0"/>
                          <a:cs typeface="Arial" panose="020B0604020202020204" pitchFamily="34" charset="0"/>
                        </a:rPr>
                        <a:t>Grade 1-2</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45 (56)</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49 (67)</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16 (52)</a:t>
                      </a:r>
                    </a:p>
                  </a:txBody>
                  <a:tcPr marL="19440" marR="19440" marT="21600" marB="21600" anchor="ctr"/>
                </a:tc>
                <a:extLst>
                  <a:ext uri="{0D108BD9-81ED-4DB2-BD59-A6C34878D82A}">
                    <a16:rowId xmlns:a16="http://schemas.microsoft.com/office/drawing/2014/main" val="2910649549"/>
                  </a:ext>
                </a:extLst>
              </a:tr>
              <a:tr h="134403">
                <a:tc>
                  <a:txBody>
                    <a:bodyPr/>
                    <a:lstStyle/>
                    <a:p>
                      <a:pPr marL="0" indent="184150">
                        <a:lnSpc>
                          <a:spcPct val="90000"/>
                        </a:lnSpc>
                        <a:tabLst/>
                      </a:pPr>
                      <a:r>
                        <a:rPr lang="en-GB" sz="1300" noProof="0" dirty="0">
                          <a:latin typeface="Arial" panose="020B0604020202020204" pitchFamily="34" charset="0"/>
                          <a:cs typeface="Arial" panose="020B0604020202020204" pitchFamily="34" charset="0"/>
                        </a:rPr>
                        <a:t>Grade ≥3</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33 (41)</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22 (30)</a:t>
                      </a:r>
                      <a:r>
                        <a:rPr lang="en-GB" sz="1300" baseline="30000" noProof="0" dirty="0">
                          <a:solidFill>
                            <a:schemeClr val="tx1"/>
                          </a:solidFill>
                          <a:latin typeface="Arial" panose="020B0604020202020204" pitchFamily="34" charset="0"/>
                          <a:cs typeface="Arial" panose="020B0604020202020204" pitchFamily="34" charset="0"/>
                        </a:rPr>
                        <a:t>a</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14 (45)</a:t>
                      </a:r>
                    </a:p>
                  </a:txBody>
                  <a:tcPr marL="19440" marR="19440" marT="21600" marB="21600" anchor="ctr"/>
                </a:tc>
                <a:extLst>
                  <a:ext uri="{0D108BD9-81ED-4DB2-BD59-A6C34878D82A}">
                    <a16:rowId xmlns:a16="http://schemas.microsoft.com/office/drawing/2014/main" val="3691529569"/>
                  </a:ext>
                </a:extLst>
              </a:tr>
              <a:tr h="134403">
                <a:tc>
                  <a:txBody>
                    <a:bodyPr/>
                    <a:lstStyle/>
                    <a:p>
                      <a:pPr marL="0" indent="11113">
                        <a:lnSpc>
                          <a:spcPct val="90000"/>
                        </a:lnSpc>
                        <a:tabLst/>
                      </a:pPr>
                      <a:r>
                        <a:rPr lang="en-GB" sz="1300" noProof="0" dirty="0">
                          <a:latin typeface="Arial" panose="020B0604020202020204" pitchFamily="34" charset="0"/>
                          <a:cs typeface="Arial" panose="020B0604020202020204" pitchFamily="34" charset="0"/>
                        </a:rPr>
                        <a:t>Serious</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12 (15)</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8 (11)</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5 (16)</a:t>
                      </a:r>
                    </a:p>
                  </a:txBody>
                  <a:tcPr marL="19440" marR="19440" marT="21600" marB="21600" anchor="ctr"/>
                </a:tc>
                <a:extLst>
                  <a:ext uri="{0D108BD9-81ED-4DB2-BD59-A6C34878D82A}">
                    <a16:rowId xmlns:a16="http://schemas.microsoft.com/office/drawing/2014/main" val="2691999077"/>
                  </a:ext>
                </a:extLst>
              </a:tr>
              <a:tr h="134403">
                <a:tc>
                  <a:txBody>
                    <a:bodyPr/>
                    <a:lstStyle/>
                    <a:p>
                      <a:pPr marL="0" indent="11113">
                        <a:lnSpc>
                          <a:spcPct val="90000"/>
                        </a:lnSpc>
                        <a:tabLst/>
                      </a:pPr>
                      <a:r>
                        <a:rPr lang="en-GB" sz="1300" noProof="0" dirty="0">
                          <a:latin typeface="Arial" panose="020B0604020202020204" pitchFamily="34" charset="0"/>
                          <a:cs typeface="Arial" panose="020B0604020202020204" pitchFamily="34" charset="0"/>
                        </a:rPr>
                        <a:t>Leading to dose reduction</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20 (25)</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23 (32)</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8 (26)</a:t>
                      </a:r>
                    </a:p>
                  </a:txBody>
                  <a:tcPr marL="19440" marR="19440" marT="21600" marB="21600" anchor="ctr"/>
                </a:tc>
                <a:extLst>
                  <a:ext uri="{0D108BD9-81ED-4DB2-BD59-A6C34878D82A}">
                    <a16:rowId xmlns:a16="http://schemas.microsoft.com/office/drawing/2014/main" val="2713660033"/>
                  </a:ext>
                </a:extLst>
              </a:tr>
              <a:tr h="134403">
                <a:tc>
                  <a:txBody>
                    <a:bodyPr/>
                    <a:lstStyle/>
                    <a:p>
                      <a:pPr marL="0" indent="11113">
                        <a:lnSpc>
                          <a:spcPct val="90000"/>
                        </a:lnSpc>
                        <a:tabLst/>
                      </a:pPr>
                      <a:r>
                        <a:rPr lang="en-GB" sz="1300" noProof="0" dirty="0">
                          <a:latin typeface="Arial" panose="020B0604020202020204" pitchFamily="34" charset="0"/>
                          <a:cs typeface="Arial" panose="020B0604020202020204" pitchFamily="34" charset="0"/>
                        </a:rPr>
                        <a:t>Leading to dose interruption or delay</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26 (32)</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24 (33)</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8 (26)</a:t>
                      </a:r>
                    </a:p>
                  </a:txBody>
                  <a:tcPr marL="19440" marR="19440" marT="21600" marB="21600" anchor="ctr"/>
                </a:tc>
                <a:extLst>
                  <a:ext uri="{0D108BD9-81ED-4DB2-BD59-A6C34878D82A}">
                    <a16:rowId xmlns:a16="http://schemas.microsoft.com/office/drawing/2014/main" val="1340971081"/>
                  </a:ext>
                </a:extLst>
              </a:tr>
              <a:tr h="243124">
                <a:tc>
                  <a:txBody>
                    <a:bodyPr/>
                    <a:lstStyle/>
                    <a:p>
                      <a:pPr marL="0" indent="11113">
                        <a:lnSpc>
                          <a:spcPct val="90000"/>
                        </a:lnSpc>
                        <a:tabLst/>
                      </a:pPr>
                      <a:r>
                        <a:rPr lang="en-GB" sz="1300" noProof="0" dirty="0">
                          <a:latin typeface="Arial" panose="020B0604020202020204" pitchFamily="34" charset="0"/>
                          <a:cs typeface="Arial" panose="020B0604020202020204" pitchFamily="34" charset="0"/>
                        </a:rPr>
                        <a:t>Leading to permanent treatment discontinuation</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4 (5)</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 (3)</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1 (3)</a:t>
                      </a:r>
                    </a:p>
                  </a:txBody>
                  <a:tcPr marL="19440" marR="19440" marT="21600" marB="21600" anchor="ctr"/>
                </a:tc>
                <a:extLst>
                  <a:ext uri="{0D108BD9-81ED-4DB2-BD59-A6C34878D82A}">
                    <a16:rowId xmlns:a16="http://schemas.microsoft.com/office/drawing/2014/main" val="1154467564"/>
                  </a:ext>
                </a:extLst>
              </a:tr>
              <a:tr h="134403">
                <a:tc gridSpan="4">
                  <a:txBody>
                    <a:bodyPr/>
                    <a:lstStyle/>
                    <a:p>
                      <a:pPr marL="0" indent="11113">
                        <a:lnSpc>
                          <a:spcPct val="90000"/>
                        </a:lnSpc>
                        <a:tabLst/>
                      </a:pPr>
                      <a:r>
                        <a:rPr lang="en-GB" sz="1300" noProof="0" dirty="0">
                          <a:solidFill>
                            <a:schemeClr val="tx1"/>
                          </a:solidFill>
                          <a:latin typeface="Arial" panose="020B0604020202020204" pitchFamily="34" charset="0"/>
                          <a:cs typeface="Arial" panose="020B0604020202020204" pitchFamily="34" charset="0"/>
                        </a:rPr>
                        <a:t>Most common drug-related TEAEs (&gt;20% of patients)</a:t>
                      </a:r>
                    </a:p>
                  </a:txBody>
                  <a:tcPr marT="21600" marB="21600" anchor="ctr"/>
                </a:tc>
                <a:tc hMerge="1">
                  <a:txBody>
                    <a:bodyPr/>
                    <a:lstStyle/>
                    <a:p>
                      <a:endParaRPr lang="en-US"/>
                    </a:p>
                  </a:txBody>
                  <a:tcPr/>
                </a:tc>
                <a:tc hMerge="1">
                  <a:txBody>
                    <a:bodyPr/>
                    <a:lstStyle/>
                    <a:p>
                      <a:pPr algn="ctr"/>
                      <a:endParaRPr lang="en-US" sz="1400" dirty="0">
                        <a:latin typeface="Arial" panose="020B0604020202020204" pitchFamily="34" charset="0"/>
                        <a:cs typeface="Arial" panose="020B0604020202020204" pitchFamily="34" charset="0"/>
                      </a:endParaRPr>
                    </a:p>
                  </a:txBody>
                  <a:tcPr marL="19440" marR="19440" marT="36000" marB="36000" anchor="ctr"/>
                </a:tc>
                <a:tc hMerge="1">
                  <a:txBody>
                    <a:bodyPr/>
                    <a:lstStyle/>
                    <a:p>
                      <a:pPr algn="ctr"/>
                      <a:endParaRPr lang="en-US" sz="1400" dirty="0">
                        <a:latin typeface="Arial" panose="020B0604020202020204" pitchFamily="34" charset="0"/>
                        <a:cs typeface="Arial" panose="020B0604020202020204" pitchFamily="34" charset="0"/>
                      </a:endParaRPr>
                    </a:p>
                  </a:txBody>
                  <a:tcPr marL="19440" marR="19440" marT="36000" marB="36000" anchor="ctr"/>
                </a:tc>
                <a:extLst>
                  <a:ext uri="{0D108BD9-81ED-4DB2-BD59-A6C34878D82A}">
                    <a16:rowId xmlns:a16="http://schemas.microsoft.com/office/drawing/2014/main" val="2201632691"/>
                  </a:ext>
                </a:extLst>
              </a:tr>
              <a:tr h="134403">
                <a:tc>
                  <a:txBody>
                    <a:bodyPr/>
                    <a:lstStyle/>
                    <a:p>
                      <a:pPr marL="0" indent="184150">
                        <a:lnSpc>
                          <a:spcPct val="90000"/>
                        </a:lnSpc>
                        <a:tabLst/>
                      </a:pPr>
                      <a:r>
                        <a:rPr lang="en-GB" sz="1300" noProof="0" dirty="0">
                          <a:latin typeface="Arial" panose="020B0604020202020204" pitchFamily="34" charset="0"/>
                          <a:cs typeface="Arial" panose="020B0604020202020204" pitchFamily="34" charset="0"/>
                        </a:rPr>
                        <a:t>Diarrhea</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70 (86)</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62 (85)</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27 (87)</a:t>
                      </a:r>
                    </a:p>
                  </a:txBody>
                  <a:tcPr marL="19440" marR="19440" marT="21600" marB="21600" anchor="ctr"/>
                </a:tc>
                <a:extLst>
                  <a:ext uri="{0D108BD9-81ED-4DB2-BD59-A6C34878D82A}">
                    <a16:rowId xmlns:a16="http://schemas.microsoft.com/office/drawing/2014/main" val="2003765698"/>
                  </a:ext>
                </a:extLst>
              </a:tr>
              <a:tr h="134403">
                <a:tc>
                  <a:txBody>
                    <a:bodyPr/>
                    <a:lstStyle/>
                    <a:p>
                      <a:pPr marL="0" indent="184150">
                        <a:lnSpc>
                          <a:spcPct val="90000"/>
                        </a:lnSpc>
                        <a:tabLst/>
                      </a:pPr>
                      <a:r>
                        <a:rPr lang="en-GB" sz="1300" noProof="0" dirty="0">
                          <a:latin typeface="Arial" panose="020B0604020202020204" pitchFamily="34" charset="0"/>
                          <a:cs typeface="Arial" panose="020B0604020202020204" pitchFamily="34" charset="0"/>
                        </a:rPr>
                        <a:t>Rash</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42 (52)</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42 (58)</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11 (35)</a:t>
                      </a:r>
                    </a:p>
                  </a:txBody>
                  <a:tcPr marL="19440" marR="19440" marT="21600" marB="21600" anchor="ctr"/>
                </a:tc>
                <a:extLst>
                  <a:ext uri="{0D108BD9-81ED-4DB2-BD59-A6C34878D82A}">
                    <a16:rowId xmlns:a16="http://schemas.microsoft.com/office/drawing/2014/main" val="3200192533"/>
                  </a:ext>
                </a:extLst>
              </a:tr>
              <a:tr h="134403">
                <a:tc>
                  <a:txBody>
                    <a:bodyPr/>
                    <a:lstStyle/>
                    <a:p>
                      <a:pPr marL="0" indent="184150">
                        <a:lnSpc>
                          <a:spcPct val="90000"/>
                        </a:lnSpc>
                        <a:tabLst/>
                      </a:pPr>
                      <a:r>
                        <a:rPr lang="en-GB" sz="1300" noProof="0" dirty="0">
                          <a:latin typeface="Arial" panose="020B0604020202020204" pitchFamily="34" charset="0"/>
                          <a:cs typeface="Arial" panose="020B0604020202020204" pitchFamily="34" charset="0"/>
                        </a:rPr>
                        <a:t>Paronychia</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23 (28)</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20 (27)</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6 (19)</a:t>
                      </a:r>
                    </a:p>
                  </a:txBody>
                  <a:tcPr marL="19440" marR="19440" marT="21600" marB="21600" anchor="ctr"/>
                </a:tc>
                <a:extLst>
                  <a:ext uri="{0D108BD9-81ED-4DB2-BD59-A6C34878D82A}">
                    <a16:rowId xmlns:a16="http://schemas.microsoft.com/office/drawing/2014/main" val="1153660114"/>
                  </a:ext>
                </a:extLst>
              </a:tr>
              <a:tr h="134403">
                <a:tc>
                  <a:txBody>
                    <a:bodyPr/>
                    <a:lstStyle/>
                    <a:p>
                      <a:pPr marL="0" indent="184150">
                        <a:lnSpc>
                          <a:spcPct val="90000"/>
                        </a:lnSpc>
                        <a:tabLst/>
                      </a:pPr>
                      <a:r>
                        <a:rPr lang="en-GB" sz="1300" noProof="0" dirty="0">
                          <a:latin typeface="Arial" panose="020B0604020202020204" pitchFamily="34" charset="0"/>
                          <a:cs typeface="Arial" panose="020B0604020202020204" pitchFamily="34" charset="0"/>
                        </a:rPr>
                        <a:t>Anemia</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15 (19)</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20 (27)</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 (6)</a:t>
                      </a:r>
                    </a:p>
                  </a:txBody>
                  <a:tcPr marL="19440" marR="19440" marT="21600" marB="21600" anchor="ctr"/>
                </a:tc>
                <a:extLst>
                  <a:ext uri="{0D108BD9-81ED-4DB2-BD59-A6C34878D82A}">
                    <a16:rowId xmlns:a16="http://schemas.microsoft.com/office/drawing/2014/main" val="1231979264"/>
                  </a:ext>
                </a:extLst>
              </a:tr>
              <a:tr h="134403">
                <a:tc>
                  <a:txBody>
                    <a:bodyPr/>
                    <a:lstStyle/>
                    <a:p>
                      <a:pPr marL="0" indent="184150">
                        <a:lnSpc>
                          <a:spcPct val="90000"/>
                        </a:lnSpc>
                        <a:tabLst/>
                      </a:pPr>
                      <a:r>
                        <a:rPr lang="en-GB" sz="1300" noProof="0" dirty="0">
                          <a:latin typeface="Arial" panose="020B0604020202020204" pitchFamily="34" charset="0"/>
                          <a:cs typeface="Arial" panose="020B0604020202020204" pitchFamily="34" charset="0"/>
                        </a:rPr>
                        <a:t>Stomatitis</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15 (19)</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20 (27)</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7 (23)</a:t>
                      </a:r>
                    </a:p>
                  </a:txBody>
                  <a:tcPr marL="19440" marR="19440" marT="21600" marB="21600" anchor="ctr"/>
                </a:tc>
                <a:extLst>
                  <a:ext uri="{0D108BD9-81ED-4DB2-BD59-A6C34878D82A}">
                    <a16:rowId xmlns:a16="http://schemas.microsoft.com/office/drawing/2014/main" val="2194224984"/>
                  </a:ext>
                </a:extLst>
              </a:tr>
              <a:tr h="134403">
                <a:tc>
                  <a:txBody>
                    <a:bodyPr/>
                    <a:lstStyle/>
                    <a:p>
                      <a:pPr marL="0" indent="184150">
                        <a:lnSpc>
                          <a:spcPct val="90000"/>
                        </a:lnSpc>
                        <a:tabLst/>
                      </a:pPr>
                      <a:r>
                        <a:rPr lang="en-GB" sz="1300" noProof="0" dirty="0">
                          <a:latin typeface="Arial" panose="020B0604020202020204" pitchFamily="34" charset="0"/>
                          <a:cs typeface="Arial" panose="020B0604020202020204" pitchFamily="34" charset="0"/>
                        </a:rPr>
                        <a:t>Increased ALT</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14 (17)</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17 (23</a:t>
                      </a:r>
                      <a:r>
                        <a:rPr lang="en-GB" sz="1300" baseline="30000" noProof="0" dirty="0">
                          <a:solidFill>
                            <a:schemeClr val="tx1"/>
                          </a:solidFill>
                          <a:latin typeface="Arial" panose="020B0604020202020204" pitchFamily="34" charset="0"/>
                          <a:cs typeface="Arial" panose="020B0604020202020204" pitchFamily="34" charset="0"/>
                        </a:rPr>
                        <a:t>)b</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6 (19)</a:t>
                      </a:r>
                    </a:p>
                  </a:txBody>
                  <a:tcPr marL="19440" marR="19440" marT="21600" marB="21600" anchor="ctr"/>
                </a:tc>
                <a:extLst>
                  <a:ext uri="{0D108BD9-81ED-4DB2-BD59-A6C34878D82A}">
                    <a16:rowId xmlns:a16="http://schemas.microsoft.com/office/drawing/2014/main" val="4001196003"/>
                  </a:ext>
                </a:extLst>
              </a:tr>
              <a:tr h="134403">
                <a:tc>
                  <a:txBody>
                    <a:bodyPr/>
                    <a:lstStyle/>
                    <a:p>
                      <a:pPr marL="0" indent="184150">
                        <a:lnSpc>
                          <a:spcPct val="90000"/>
                        </a:lnSpc>
                        <a:tabLst/>
                      </a:pPr>
                      <a:r>
                        <a:rPr lang="en-GB" sz="1300" noProof="0" dirty="0">
                          <a:latin typeface="Arial" panose="020B0604020202020204" pitchFamily="34" charset="0"/>
                          <a:cs typeface="Arial" panose="020B0604020202020204" pitchFamily="34" charset="0"/>
                        </a:rPr>
                        <a:t>Hypokalemia</a:t>
                      </a:r>
                    </a:p>
                  </a:txBody>
                  <a:tcPr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15 (19)</a:t>
                      </a:r>
                      <a:r>
                        <a:rPr lang="en-GB" sz="1300" baseline="30000" noProof="0" dirty="0">
                          <a:solidFill>
                            <a:schemeClr val="tx1"/>
                          </a:solidFill>
                          <a:latin typeface="Arial" panose="020B0604020202020204" pitchFamily="34" charset="0"/>
                          <a:cs typeface="Arial" panose="020B0604020202020204" pitchFamily="34" charset="0"/>
                        </a:rPr>
                        <a:t>c</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16 (22)</a:t>
                      </a:r>
                    </a:p>
                  </a:txBody>
                  <a:tcPr marL="19440" marR="19440" marT="21600" marB="21600" anchor="ctr"/>
                </a:tc>
                <a:tc>
                  <a:txBody>
                    <a:bodyPr/>
                    <a:lstStyle/>
                    <a:p>
                      <a:pPr algn="ctr">
                        <a:lnSpc>
                          <a:spcPct val="90000"/>
                        </a:lnSpc>
                      </a:pPr>
                      <a:r>
                        <a:rPr lang="en-GB" sz="1300" noProof="0" dirty="0">
                          <a:solidFill>
                            <a:schemeClr val="tx1"/>
                          </a:solidFill>
                          <a:latin typeface="Arial" panose="020B0604020202020204" pitchFamily="34" charset="0"/>
                          <a:cs typeface="Arial" panose="020B0604020202020204" pitchFamily="34" charset="0"/>
                        </a:rPr>
                        <a:t>6 (19)</a:t>
                      </a:r>
                      <a:r>
                        <a:rPr lang="en-GB" sz="1300" baseline="30000" noProof="0" dirty="0">
                          <a:solidFill>
                            <a:schemeClr val="tx1"/>
                          </a:solidFill>
                          <a:latin typeface="Arial" panose="020B0604020202020204" pitchFamily="34" charset="0"/>
                          <a:cs typeface="Arial" panose="020B0604020202020204" pitchFamily="34" charset="0"/>
                        </a:rPr>
                        <a:t>d</a:t>
                      </a:r>
                    </a:p>
                  </a:txBody>
                  <a:tcPr marL="19440" marR="19440" marT="21600" marB="21600" anchor="ctr"/>
                </a:tc>
                <a:extLst>
                  <a:ext uri="{0D108BD9-81ED-4DB2-BD59-A6C34878D82A}">
                    <a16:rowId xmlns:a16="http://schemas.microsoft.com/office/drawing/2014/main" val="119059500"/>
                  </a:ext>
                </a:extLst>
              </a:tr>
              <a:tr h="134403">
                <a:tc gridSpan="4">
                  <a:txBody>
                    <a:bodyPr/>
                    <a:lstStyle/>
                    <a:p>
                      <a:pPr marL="0" indent="11113">
                        <a:lnSpc>
                          <a:spcPct val="90000"/>
                        </a:lnSpc>
                        <a:tabLst/>
                      </a:pPr>
                      <a:endParaRPr lang="en-GB" sz="1000" noProof="0" dirty="0">
                        <a:latin typeface="Arial" panose="020B0604020202020204" pitchFamily="34" charset="0"/>
                        <a:cs typeface="Arial" panose="020B0604020202020204" pitchFamily="34" charset="0"/>
                      </a:endParaRPr>
                    </a:p>
                  </a:txBody>
                  <a:tcPr marT="25200" marB="25200" anchor="ctr">
                    <a:solidFill>
                      <a:schemeClr val="bg1"/>
                    </a:solidFill>
                  </a:tcPr>
                </a:tc>
                <a:tc hMerge="1">
                  <a:txBody>
                    <a:bodyPr/>
                    <a:lstStyle/>
                    <a:p>
                      <a:endParaRPr lang="en-US"/>
                    </a:p>
                  </a:txBody>
                  <a:tcPr/>
                </a:tc>
                <a:tc hMerge="1">
                  <a:txBody>
                    <a:bodyPr/>
                    <a:lstStyle/>
                    <a:p>
                      <a:pPr algn="ctr"/>
                      <a:endParaRPr lang="en-US" sz="1300" dirty="0">
                        <a:latin typeface="Arial" panose="020B0604020202020204" pitchFamily="34" charset="0"/>
                        <a:cs typeface="Arial" panose="020B0604020202020204" pitchFamily="34" charset="0"/>
                      </a:endParaRPr>
                    </a:p>
                  </a:txBody>
                  <a:tcPr marL="19440" marR="19440" marT="25200" marB="25200" anchor="ctr"/>
                </a:tc>
                <a:tc hMerge="1">
                  <a:txBody>
                    <a:bodyPr/>
                    <a:lstStyle/>
                    <a:p>
                      <a:pPr algn="ctr"/>
                      <a:endParaRPr lang="en-US" sz="1300" dirty="0">
                        <a:latin typeface="Arial" panose="020B0604020202020204" pitchFamily="34" charset="0"/>
                        <a:cs typeface="Arial" panose="020B0604020202020204" pitchFamily="34" charset="0"/>
                      </a:endParaRPr>
                    </a:p>
                  </a:txBody>
                  <a:tcPr marL="19440" marR="19440" marT="25200" marB="25200" anchor="ctr"/>
                </a:tc>
                <a:extLst>
                  <a:ext uri="{0D108BD9-81ED-4DB2-BD59-A6C34878D82A}">
                    <a16:rowId xmlns:a16="http://schemas.microsoft.com/office/drawing/2014/main" val="2780582842"/>
                  </a:ext>
                </a:extLst>
              </a:tr>
            </a:tbl>
          </a:graphicData>
        </a:graphic>
      </p:graphicFrame>
    </p:spTree>
    <p:extLst>
      <p:ext uri="{BB962C8B-B14F-4D97-AF65-F5344CB8AC3E}">
        <p14:creationId xmlns:p14="http://schemas.microsoft.com/office/powerpoint/2010/main" val="37591795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Content Placeholder 6">
            <a:extLst>
              <a:ext uri="{FF2B5EF4-FFF2-40B4-BE49-F238E27FC236}">
                <a16:creationId xmlns:a16="http://schemas.microsoft.com/office/drawing/2014/main" id="{C379E5A7-6CE7-D4C5-E110-04260D1F955B}"/>
              </a:ext>
            </a:extLst>
          </p:cNvPr>
          <p:cNvSpPr>
            <a:spLocks noGrp="1"/>
          </p:cNvSpPr>
          <p:nvPr>
            <p:ph sz="quarter" idx="12"/>
          </p:nvPr>
        </p:nvSpPr>
        <p:spPr>
          <a:xfrm>
            <a:off x="620184" y="1425600"/>
            <a:ext cx="10963200" cy="4525200"/>
          </a:xfrm>
        </p:spPr>
        <p:txBody>
          <a:bodyPr>
            <a:normAutofit/>
          </a:bodyPr>
          <a:lstStyle/>
          <a:p>
            <a:r>
              <a:rPr lang="en-GB" noProof="0" dirty="0"/>
              <a:t>Sevabertinib demonstrated meaningful and durable responses in treatment-naïve (Cohort F) and previously treated patients (Cohort D) with </a:t>
            </a:r>
            <a:r>
              <a:rPr lang="en-GB" i="1" noProof="0" dirty="0"/>
              <a:t>HER2</a:t>
            </a:r>
            <a:r>
              <a:rPr lang="en-GB" noProof="0" dirty="0"/>
              <a:t>-mutant NSCLC, including intracranial activity in heavily pretreated patients with active brain metastases (Cohort G)</a:t>
            </a:r>
          </a:p>
          <a:p>
            <a:r>
              <a:rPr lang="en-GB" noProof="0" dirty="0"/>
              <a:t>The safety profile was manageable and consistent with previous reports</a:t>
            </a:r>
          </a:p>
        </p:txBody>
      </p:sp>
      <p:sp>
        <p:nvSpPr>
          <p:cNvPr id="6" name="Title 5">
            <a:extLst>
              <a:ext uri="{FF2B5EF4-FFF2-40B4-BE49-F238E27FC236}">
                <a16:creationId xmlns:a16="http://schemas.microsoft.com/office/drawing/2014/main" id="{8792835E-F2F1-0156-4F92-4C468B0C8AC5}"/>
              </a:ext>
            </a:extLst>
          </p:cNvPr>
          <p:cNvSpPr>
            <a:spLocks noGrp="1"/>
          </p:cNvSpPr>
          <p:nvPr>
            <p:ph type="title"/>
          </p:nvPr>
        </p:nvSpPr>
        <p:spPr>
          <a:xfrm>
            <a:off x="619201" y="259200"/>
            <a:ext cx="10963199" cy="864000"/>
          </a:xfrm>
        </p:spPr>
        <p:txBody>
          <a:bodyPr/>
          <a:lstStyle/>
          <a:p>
            <a:r>
              <a:rPr lang="en-GB" noProof="0" dirty="0"/>
              <a:t>Soho-01: summary</a:t>
            </a:r>
          </a:p>
        </p:txBody>
      </p:sp>
      <p:sp>
        <p:nvSpPr>
          <p:cNvPr id="8" name="Content Placeholder 7">
            <a:extLst>
              <a:ext uri="{FF2B5EF4-FFF2-40B4-BE49-F238E27FC236}">
                <a16:creationId xmlns:a16="http://schemas.microsoft.com/office/drawing/2014/main" id="{077CE890-DBC4-1C7C-BCD7-B9676316E54E}"/>
              </a:ext>
            </a:extLst>
          </p:cNvPr>
          <p:cNvSpPr>
            <a:spLocks noGrp="1"/>
          </p:cNvSpPr>
          <p:nvPr>
            <p:ph sz="quarter" idx="15"/>
          </p:nvPr>
        </p:nvSpPr>
        <p:spPr>
          <a:xfrm>
            <a:off x="620183" y="6356351"/>
            <a:ext cx="10180339" cy="365125"/>
          </a:xfrm>
        </p:spPr>
        <p:txBody>
          <a:bodyPr anchor="b" anchorCtr="0"/>
          <a:lstStyle/>
          <a:p>
            <a:r>
              <a:rPr lang="en-GB" noProof="0" dirty="0"/>
              <a:t>NSCLC, non-small cell lung cancer</a:t>
            </a:r>
          </a:p>
          <a:p>
            <a:r>
              <a:rPr lang="en-GB" noProof="0" dirty="0"/>
              <a:t>Le X, et al. Abstract 2712P, ESMO 2026 (poster presentation)</a:t>
            </a:r>
          </a:p>
        </p:txBody>
      </p:sp>
      <p:sp>
        <p:nvSpPr>
          <p:cNvPr id="2" name="Slide Number Placeholder 1">
            <a:extLst>
              <a:ext uri="{FF2B5EF4-FFF2-40B4-BE49-F238E27FC236}">
                <a16:creationId xmlns:a16="http://schemas.microsoft.com/office/drawing/2014/main" id="{CB5008AC-B860-C1B0-308A-86868D1ECFF8}"/>
              </a:ext>
            </a:extLst>
          </p:cNvPr>
          <p:cNvSpPr>
            <a:spLocks noGrp="1"/>
          </p:cNvSpPr>
          <p:nvPr>
            <p:ph type="sldNum" sz="quarter" idx="4"/>
          </p:nvPr>
        </p:nvSpPr>
        <p:spPr>
          <a:xfrm>
            <a:off x="10800523" y="6428359"/>
            <a:ext cx="781877" cy="365125"/>
          </a:xfrm>
        </p:spPr>
        <p:txBody>
          <a:bodyPr/>
          <a:lstStyle/>
          <a:p>
            <a:fld id="{FCE43C0F-8A7B-3A4B-9DB5-B3472E36E833}" type="slidenum">
              <a:rPr lang="en-GB" noProof="0" smtClean="0"/>
              <a:pPr/>
              <a:t>20</a:t>
            </a:fld>
            <a:endParaRPr lang="en-GB" noProof="0" dirty="0"/>
          </a:p>
        </p:txBody>
      </p:sp>
      <p:sp>
        <p:nvSpPr>
          <p:cNvPr id="3" name="TextBox 2">
            <a:extLst>
              <a:ext uri="{FF2B5EF4-FFF2-40B4-BE49-F238E27FC236}">
                <a16:creationId xmlns:a16="http://schemas.microsoft.com/office/drawing/2014/main" id="{EDBA9AC5-FC0C-7BD6-E76E-854FE36FF245}"/>
              </a:ext>
            </a:extLst>
          </p:cNvPr>
          <p:cNvSpPr txBox="1"/>
          <p:nvPr/>
        </p:nvSpPr>
        <p:spPr>
          <a:xfrm>
            <a:off x="788400" y="4168472"/>
            <a:ext cx="10624487" cy="1479993"/>
          </a:xfrm>
          <a:prstGeom prst="rect">
            <a:avLst/>
          </a:prstGeom>
          <a:solidFill>
            <a:schemeClr val="bg1"/>
          </a:solidFill>
          <a:ln w="28575">
            <a:solidFill>
              <a:schemeClr val="accent1"/>
            </a:solidFill>
          </a:ln>
        </p:spPr>
        <p:txBody>
          <a:bodyPr wrap="square" lIns="288000" tIns="108000" rIns="288000" bIns="108000" rtlCol="0">
            <a:spAutoFit/>
          </a:bodyPr>
          <a:lstStyle/>
          <a:p>
            <a:pPr>
              <a:spcBef>
                <a:spcPts val="600"/>
              </a:spcBef>
            </a:pPr>
            <a:r>
              <a:rPr lang="en-GB" b="1" u="sng" noProof="0" dirty="0">
                <a:solidFill>
                  <a:schemeClr val="accent1"/>
                </a:solidFill>
                <a:latin typeface="Arial" panose="020B0604020202020204" pitchFamily="34" charset="0"/>
                <a:ea typeface="Aileron" charset="0"/>
                <a:cs typeface="Arial" panose="020B0604020202020204" pitchFamily="34" charset="0"/>
              </a:rPr>
              <a:t>Clinical perspective</a:t>
            </a:r>
            <a:endParaRPr lang="en-GB" b="1" noProof="0" dirty="0">
              <a:latin typeface="Arial" panose="020B0604020202020204" pitchFamily="34" charset="0"/>
              <a:cs typeface="Arial" panose="020B0604020202020204" pitchFamily="34" charset="0"/>
            </a:endParaRPr>
          </a:p>
          <a:p>
            <a:pPr marL="365125" indent="-365125">
              <a:spcBef>
                <a:spcPts val="1200"/>
              </a:spcBef>
              <a:buClr>
                <a:schemeClr val="accent1"/>
              </a:buClr>
              <a:buFont typeface="Arial" panose="020B0604020202020204" pitchFamily="34" charset="0"/>
              <a:buChar char="•"/>
            </a:pPr>
            <a:r>
              <a:rPr lang="en-GB" noProof="0" dirty="0">
                <a:latin typeface="Arial" panose="020B0604020202020204" pitchFamily="34" charset="0"/>
                <a:cs typeface="Arial" panose="020B0604020202020204" pitchFamily="34" charset="0"/>
              </a:rPr>
              <a:t>Updated SOHO-01 results support the continued clinical activity of sevabertinib in </a:t>
            </a:r>
            <a:r>
              <a:rPr lang="en-GB" i="1" noProof="0" dirty="0">
                <a:latin typeface="Arial" panose="020B0604020202020204" pitchFamily="34" charset="0"/>
                <a:cs typeface="Arial" panose="020B0604020202020204" pitchFamily="34" charset="0"/>
              </a:rPr>
              <a:t>HER2</a:t>
            </a:r>
            <a:r>
              <a:rPr lang="en-GB" noProof="0" dirty="0">
                <a:latin typeface="Arial" panose="020B0604020202020204" pitchFamily="34" charset="0"/>
                <a:cs typeface="Arial" panose="020B0604020202020204" pitchFamily="34" charset="0"/>
              </a:rPr>
              <a:t>-mutant NSCLC, including intracranial responses in heavily pretreated patients with active brain metastases, an important consideration in this patient population</a:t>
            </a:r>
          </a:p>
        </p:txBody>
      </p:sp>
    </p:spTree>
    <p:extLst>
      <p:ext uri="{BB962C8B-B14F-4D97-AF65-F5344CB8AC3E}">
        <p14:creationId xmlns:p14="http://schemas.microsoft.com/office/powerpoint/2010/main" val="30204242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59205099"/>
      </p:ext>
    </p:extLst>
  </p:cSld>
  <p:clrMapOvr>
    <a:masterClrMapping/>
  </p:clrMapOvr>
  <p:transition>
    <p:fade/>
  </p:transition>
</p:sld>
</file>

<file path=ppt/theme/theme1.xml><?xml version="1.0" encoding="utf-8"?>
<a:theme xmlns:a="http://schemas.openxmlformats.org/drawingml/2006/main" name="Thème Office">
  <a:themeElements>
    <a:clrScheme name="Custom 4">
      <a:dk1>
        <a:srgbClr val="000000"/>
      </a:dk1>
      <a:lt1>
        <a:srgbClr val="FFFFFF"/>
      </a:lt1>
      <a:dk2>
        <a:srgbClr val="5D8298"/>
      </a:dk2>
      <a:lt2>
        <a:srgbClr val="EEECE1"/>
      </a:lt2>
      <a:accent1>
        <a:srgbClr val="C6573B"/>
      </a:accent1>
      <a:accent2>
        <a:srgbClr val="C0504D"/>
      </a:accent2>
      <a:accent3>
        <a:srgbClr val="E9D0CD"/>
      </a:accent3>
      <a:accent4>
        <a:srgbClr val="F4EAE7"/>
      </a:accent4>
      <a:accent5>
        <a:srgbClr val="ECE6ED"/>
      </a:accent5>
      <a:accent6>
        <a:srgbClr val="8B878B"/>
      </a:accent6>
      <a:hlink>
        <a:srgbClr val="C6573B"/>
      </a:hlink>
      <a:folHlink>
        <a:srgbClr val="C6573B"/>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ln w="12700"/>
        <a:effectLst/>
      </a:spPr>
      <a:bodyPr/>
      <a:lstStyle/>
      <a:style>
        <a:lnRef idx="2">
          <a:schemeClr val="accent1"/>
        </a:lnRef>
        <a:fillRef idx="0">
          <a:schemeClr val="accent1"/>
        </a:fillRef>
        <a:effectRef idx="1">
          <a:schemeClr val="accent1"/>
        </a:effectRef>
        <a:fontRef idx="minor">
          <a:schemeClr val="tx1"/>
        </a:fontRef>
      </a:style>
    </a:lnDef>
    <a:txDef>
      <a:spPr>
        <a:noFill/>
      </a:spPr>
      <a:bodyPr wrap="square" rtlCol="0">
        <a:spAutoFit/>
      </a:bodyPr>
      <a:lstStyle>
        <a:defPPr>
          <a:defRPr sz="2400" dirty="0" smtClean="0">
            <a:solidFill>
              <a:srgbClr val="505050"/>
            </a:solidFill>
            <a:latin typeface="Aileron" charset="0"/>
            <a:ea typeface="Aileron" charset="0"/>
            <a:cs typeface="Aileron" charset="0"/>
          </a:defRPr>
        </a:defPPr>
      </a:lstStyle>
    </a:txDef>
  </a:objectDefaults>
  <a:extraClrSchemeLst/>
  <a:extLst>
    <a:ext uri="{05A4C25C-085E-4340-85A3-A5531E510DB2}">
      <thm15:themeFamily xmlns:thm15="http://schemas.microsoft.com/office/thememl/2012/main" name="test1" id="{6EE5619C-8EAA-A44B-80F2-E23E4FCA5203}" vid="{AB7894ED-5683-8E4A-9ED0-7D17E9D41A6D}"/>
    </a:ext>
  </a:extLst>
</a:theme>
</file>

<file path=ppt/theme/theme2.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Thème Office">
  <a:themeElements>
    <a:clrScheme name="Bureau">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Bureau">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Bureau">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emplate>GUCONNECT_template_v2-good</Template>
  <TotalTime>58</TotalTime>
  <Words>3819</Words>
  <Application>Microsoft Office PowerPoint</Application>
  <PresentationFormat>Widescreen</PresentationFormat>
  <Paragraphs>411</Paragraphs>
  <Slides>21</Slides>
  <Notes>6</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21</vt:i4>
      </vt:variant>
    </vt:vector>
  </HeadingPairs>
  <TitlesOfParts>
    <vt:vector size="29" baseType="lpstr">
      <vt:lpstr>Aileron</vt:lpstr>
      <vt:lpstr>Arial</vt:lpstr>
      <vt:lpstr>Calibri</vt:lpstr>
      <vt:lpstr>Lucida Grande</vt:lpstr>
      <vt:lpstr>PT Sans Narrow</vt:lpstr>
      <vt:lpstr>System Font Regular</vt:lpstr>
      <vt:lpstr>Verdana</vt:lpstr>
      <vt:lpstr>Thème Office</vt:lpstr>
      <vt:lpstr>PowerPoint Presentation</vt:lpstr>
      <vt:lpstr>lung connect  HER2-mutated nsclc highlights from ESMO 2026</vt:lpstr>
      <vt:lpstr>Developed by LUNG COnnect</vt:lpstr>
      <vt:lpstr>Clinical takeaways</vt:lpstr>
      <vt:lpstr>Educational objectives</vt:lpstr>
      <vt:lpstr>DESTINY-Lung04: Patient-reported outcomes of first-line trastuzumab deruxtecan in patients with HER2-mutant NSCLC</vt:lpstr>
      <vt:lpstr>DESTINY-Lung04: background and study design</vt:lpstr>
      <vt:lpstr>DESTINY-Lung04: efficacy results</vt:lpstr>
      <vt:lpstr>DESTINY-Lung04: safety results</vt:lpstr>
      <vt:lpstr>DESTINY-Lung04: summary</vt:lpstr>
      <vt:lpstr>GENIE Registry: Molecular profile, treatment patterns, and real‑world outcomes in HER2‑mutant NSCLC</vt:lpstr>
      <vt:lpstr>GENIE registry: background and study design</vt:lpstr>
      <vt:lpstr>GENIE registry: efficacy results</vt:lpstr>
      <vt:lpstr>GENIE registry: results </vt:lpstr>
      <vt:lpstr>GENIE registry: summary</vt:lpstr>
      <vt:lpstr>SOHO-01: Updated efficacy and safety of sevabertinib in advanced HER2-mutant NSCLC, including 1st line patients and those with active brain metastases</vt:lpstr>
      <vt:lpstr>Soho-01: background and study design</vt:lpstr>
      <vt:lpstr>Soho-01: UPDATED efficacy results </vt:lpstr>
      <vt:lpstr>Soho-01: UPDATED safety results</vt:lpstr>
      <vt:lpstr>Soho-01: summary</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Présentation PowerPoint</dc:title>
  <dc:creator>Utilisateur de Microsoft Office</dc:creator>
  <cp:lastModifiedBy>elaine wills</cp:lastModifiedBy>
  <cp:revision>652</cp:revision>
  <cp:lastPrinted>2017-02-15T09:54:46Z</cp:lastPrinted>
  <dcterms:created xsi:type="dcterms:W3CDTF">2016-10-14T09:38:18Z</dcterms:created>
  <dcterms:modified xsi:type="dcterms:W3CDTF">2026-10-30T08:06:57Z</dcterms:modified>
</cp:coreProperties>
</file>